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3"/>
  </p:notesMasterIdLst>
  <p:handoutMasterIdLst>
    <p:handoutMasterId r:id="rId44"/>
  </p:handoutMasterIdLst>
  <p:sldIdLst>
    <p:sldId id="398" r:id="rId2"/>
    <p:sldId id="408" r:id="rId3"/>
    <p:sldId id="477" r:id="rId4"/>
    <p:sldId id="438" r:id="rId5"/>
    <p:sldId id="445" r:id="rId6"/>
    <p:sldId id="444" r:id="rId7"/>
    <p:sldId id="452" r:id="rId8"/>
    <p:sldId id="399" r:id="rId9"/>
    <p:sldId id="410" r:id="rId10"/>
    <p:sldId id="413" r:id="rId11"/>
    <p:sldId id="414" r:id="rId12"/>
    <p:sldId id="473" r:id="rId13"/>
    <p:sldId id="475" r:id="rId14"/>
    <p:sldId id="474" r:id="rId15"/>
    <p:sldId id="453" r:id="rId16"/>
    <p:sldId id="407" r:id="rId17"/>
    <p:sldId id="420" r:id="rId18"/>
    <p:sldId id="421" r:id="rId19"/>
    <p:sldId id="422" r:id="rId20"/>
    <p:sldId id="423" r:id="rId21"/>
    <p:sldId id="424" r:id="rId22"/>
    <p:sldId id="425" r:id="rId23"/>
    <p:sldId id="426" r:id="rId24"/>
    <p:sldId id="427" r:id="rId25"/>
    <p:sldId id="428" r:id="rId26"/>
    <p:sldId id="429" r:id="rId27"/>
    <p:sldId id="430" r:id="rId28"/>
    <p:sldId id="431" r:id="rId29"/>
    <p:sldId id="432" r:id="rId30"/>
    <p:sldId id="436" r:id="rId31"/>
    <p:sldId id="433" r:id="rId32"/>
    <p:sldId id="434" r:id="rId33"/>
    <p:sldId id="267" r:id="rId34"/>
    <p:sldId id="455" r:id="rId35"/>
    <p:sldId id="393" r:id="rId36"/>
    <p:sldId id="394" r:id="rId37"/>
    <p:sldId id="396" r:id="rId38"/>
    <p:sldId id="395" r:id="rId39"/>
    <p:sldId id="397" r:id="rId40"/>
    <p:sldId id="476" r:id="rId41"/>
    <p:sldId id="404" r:id="rId42"/>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s-ES_tradnl"/>
    </a:defPPr>
    <a:lvl1pPr algn="l" rtl="0" eaLnBrk="0" fontAlgn="base" hangingPunct="0">
      <a:spcBef>
        <a:spcPct val="0"/>
      </a:spcBef>
      <a:spcAft>
        <a:spcPct val="0"/>
      </a:spcAft>
      <a:defRPr sz="28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anose="02020603050405020304" pitchFamily="18" charset="0"/>
        <a:ea typeface="+mn-ea"/>
        <a:cs typeface="+mn-cs"/>
      </a:defRPr>
    </a:lvl5pPr>
    <a:lvl6pPr marL="2286000" algn="l" defTabSz="914400" rtl="0" eaLnBrk="1" latinLnBrk="0" hangingPunct="1">
      <a:defRPr sz="2800" kern="1200">
        <a:solidFill>
          <a:schemeClr val="tx1"/>
        </a:solidFill>
        <a:latin typeface="Times New Roman" panose="02020603050405020304" pitchFamily="18" charset="0"/>
        <a:ea typeface="+mn-ea"/>
        <a:cs typeface="+mn-cs"/>
      </a:defRPr>
    </a:lvl6pPr>
    <a:lvl7pPr marL="2743200" algn="l" defTabSz="914400" rtl="0" eaLnBrk="1" latinLnBrk="0" hangingPunct="1">
      <a:defRPr sz="2800" kern="1200">
        <a:solidFill>
          <a:schemeClr val="tx1"/>
        </a:solidFill>
        <a:latin typeface="Times New Roman" panose="02020603050405020304" pitchFamily="18" charset="0"/>
        <a:ea typeface="+mn-ea"/>
        <a:cs typeface="+mn-cs"/>
      </a:defRPr>
    </a:lvl7pPr>
    <a:lvl8pPr marL="3200400" algn="l" defTabSz="914400" rtl="0" eaLnBrk="1" latinLnBrk="0" hangingPunct="1">
      <a:defRPr sz="2800" kern="1200">
        <a:solidFill>
          <a:schemeClr val="tx1"/>
        </a:solidFill>
        <a:latin typeface="Times New Roman" panose="02020603050405020304" pitchFamily="18" charset="0"/>
        <a:ea typeface="+mn-ea"/>
        <a:cs typeface="+mn-cs"/>
      </a:defRPr>
    </a:lvl8pPr>
    <a:lvl9pPr marL="3657600" algn="l" defTabSz="914400" rtl="0" eaLnBrk="1" latinLnBrk="0" hangingPunct="1">
      <a:defRPr sz="28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CFEB9"/>
    <a:srgbClr val="A3F25F"/>
    <a:srgbClr val="90E4DC"/>
    <a:srgbClr val="91DBE3"/>
    <a:srgbClr val="66FFCC"/>
    <a:srgbClr val="DDDDDD"/>
    <a:srgbClr val="FFFFFF"/>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09" autoAdjust="0"/>
    <p:restoredTop sz="95056" autoAdjust="0"/>
  </p:normalViewPr>
  <p:slideViewPr>
    <p:cSldViewPr>
      <p:cViewPr varScale="1">
        <p:scale>
          <a:sx n="92" d="100"/>
          <a:sy n="92" d="100"/>
        </p:scale>
        <p:origin x="93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024"/>
    </p:cViewPr>
  </p:sorterViewPr>
  <p:notesViewPr>
    <p:cSldViewPr>
      <p:cViewPr>
        <p:scale>
          <a:sx n="75" d="100"/>
          <a:sy n="75" d="100"/>
        </p:scale>
        <p:origin x="-730" y="-4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2189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s-ES_tradnl" altLang="es-CR" noProof="0" smtClean="0"/>
              <a:t>Haga clic para editar el estilo del texto del patrón</a:t>
            </a:r>
          </a:p>
          <a:p>
            <a:pPr lvl="1"/>
            <a:r>
              <a:rPr lang="es-ES_tradnl" altLang="es-CR" noProof="0" smtClean="0"/>
              <a:t>Segundo nivel</a:t>
            </a:r>
          </a:p>
          <a:p>
            <a:pPr lvl="2"/>
            <a:r>
              <a:rPr lang="es-ES_tradnl" altLang="es-CR" noProof="0" smtClean="0"/>
              <a:t>Tercer nivel</a:t>
            </a:r>
          </a:p>
          <a:p>
            <a:pPr lvl="3"/>
            <a:r>
              <a:rPr lang="es-ES_tradnl" altLang="es-CR" noProof="0" smtClean="0"/>
              <a:t>Cuarto nivel</a:t>
            </a:r>
          </a:p>
          <a:p>
            <a:pPr lvl="4"/>
            <a:r>
              <a:rPr lang="es-ES_tradnl" altLang="es-CR" noProof="0" smtClean="0"/>
              <a:t>Quinto nivel</a:t>
            </a:r>
          </a:p>
        </p:txBody>
      </p:sp>
      <p:sp>
        <p:nvSpPr>
          <p:cNvPr id="44035" name="Rectangle 3"/>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2271760086"/>
      </p:ext>
    </p:extLst>
  </p:cSld>
  <p:clrMap bg1="lt1" tx1="dk1" bg2="lt2" tx2="dk2" accent1="accent1" accent2="accent2" accent3="accent3" accent4="accent4" accent5="accent5" accent6="accent6" hlink="hlink" folHlink="folHlink"/>
  <p:notesStyle>
    <a:lvl1pPr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noTextEdit="1"/>
          </p:cNvSpPr>
          <p:nvPr>
            <p:ph type="sldImg"/>
          </p:nvPr>
        </p:nvSpPr>
        <p:spPr>
          <a:xfrm>
            <a:off x="1150938" y="692150"/>
            <a:ext cx="4556125" cy="3416300"/>
          </a:xfrm>
          <a:ln/>
        </p:spPr>
      </p:sp>
      <p:sp>
        <p:nvSpPr>
          <p:cNvPr id="45059" name="Rectangle 3"/>
          <p:cNvSpPr>
            <a:spLocks noGrp="1" noChangeArrowheads="1"/>
          </p:cNvSpPr>
          <p:nvPr>
            <p:ph type="body" idx="1"/>
          </p:nvPr>
        </p:nvSpPr>
        <p:spPr>
          <a:noFill/>
        </p:spPr>
        <p:txBody>
          <a:bodyPr/>
          <a:lstStyle/>
          <a:p>
            <a:endParaRPr lang="es-ES" altLang="es-CR" smtClean="0"/>
          </a:p>
        </p:txBody>
      </p:sp>
    </p:spTree>
    <p:extLst>
      <p:ext uri="{BB962C8B-B14F-4D97-AF65-F5344CB8AC3E}">
        <p14:creationId xmlns:p14="http://schemas.microsoft.com/office/powerpoint/2010/main" val="2633281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noTextEdit="1"/>
          </p:cNvSpPr>
          <p:nvPr>
            <p:ph type="sldImg"/>
          </p:nvPr>
        </p:nvSpPr>
        <p:spPr>
          <a:xfrm>
            <a:off x="1150938" y="692150"/>
            <a:ext cx="4556125" cy="3416300"/>
          </a:xfrm>
          <a:ln/>
        </p:spPr>
      </p:sp>
      <p:sp>
        <p:nvSpPr>
          <p:cNvPr id="46083" name="Rectangle 3"/>
          <p:cNvSpPr>
            <a:spLocks noGrp="1" noChangeArrowheads="1"/>
          </p:cNvSpPr>
          <p:nvPr>
            <p:ph type="body" idx="1"/>
          </p:nvPr>
        </p:nvSpPr>
        <p:spPr>
          <a:noFill/>
        </p:spPr>
        <p:txBody>
          <a:bodyPr/>
          <a:lstStyle/>
          <a:p>
            <a:r>
              <a:rPr lang="es-CR" altLang="es-CR" sz="1000" smtClean="0"/>
              <a:t>La primera parte de la mañana revisaremos El Sistema de Control y Fiscalización Superiores contemplados para nuestro Sector Público Costarricense, los componentes fundamentales de ese sistema, su objetivo y las interrelaciones de control, asesoría y rectoría que se dan entre esos componentes.  </a:t>
            </a:r>
          </a:p>
          <a:p>
            <a:endParaRPr lang="es-CR" altLang="es-CR" sz="1000" smtClean="0"/>
          </a:p>
          <a:p>
            <a:r>
              <a:rPr lang="es-CR" altLang="es-CR" sz="1000" smtClean="0"/>
              <a:t>Asimismo, el Enfoque de Control Interno adoptado por la CGR para el Sector Público Costarricense, enfoque que fue sometido a consulta de una importante muestra de instituticiones públicas (47), escuela de administración pública de la UCR, el Colegio de Contadores Públicos de Costa Rica, el Instituto de Auditores Internos de Costa Rica, y a un importante grupo de auditores interno, todo de acuerdo con las tendencias internacionales que en materia de control que rigen en el mundo actual.</a:t>
            </a:r>
          </a:p>
          <a:p>
            <a:endParaRPr lang="es-CR" altLang="es-CR" sz="1000" smtClean="0"/>
          </a:p>
          <a:p>
            <a:r>
              <a:rPr lang="es-CR" altLang="es-CR" sz="1000" smtClean="0"/>
              <a:t>También, revisaremos aspectos principales del Manual de normas generales de control interno recién emitido por la CGR (5 junio 2002, Gaceta 107), documento que en paralelo al enfoque de control fue sometido a consulta a esas mismas organizaciones.</a:t>
            </a:r>
          </a:p>
          <a:p>
            <a:r>
              <a:rPr lang="es-CR" altLang="es-CR" sz="1000" smtClean="0"/>
              <a:t>Posteriormente, tenderemos una sesión de trabajo en grupos, con sus respectivas exposiciones (para lo cual se les dará las instrucciones), para finalmente concluir sobre los distintos aportes y reafirmar el compromiso adquirido por ustedes ante la difusión de esas normas a sus compañeros de trabajo.</a:t>
            </a:r>
          </a:p>
          <a:p>
            <a:endParaRPr lang="es-CR" altLang="es-CR" sz="1000" smtClean="0"/>
          </a:p>
          <a:p>
            <a:r>
              <a:rPr lang="es-CR" altLang="es-CR" sz="1000" smtClean="0"/>
              <a:t>Ese enfoque y esa normativa recopila la experiencia a nivel mundial y nacional que en materia de control interno hemos ido acumulando durante los últimos 20 años</a:t>
            </a:r>
          </a:p>
          <a:p>
            <a:endParaRPr lang="es-ES" altLang="es-CR" sz="1000" smtClean="0"/>
          </a:p>
        </p:txBody>
      </p:sp>
    </p:spTree>
    <p:extLst>
      <p:ext uri="{BB962C8B-B14F-4D97-AF65-F5344CB8AC3E}">
        <p14:creationId xmlns:p14="http://schemas.microsoft.com/office/powerpoint/2010/main" val="665610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noTextEdit="1"/>
          </p:cNvSpPr>
          <p:nvPr>
            <p:ph type="sldImg"/>
          </p:nvPr>
        </p:nvSpPr>
        <p:spPr>
          <a:xfrm>
            <a:off x="1143000" y="685800"/>
            <a:ext cx="4572000" cy="3429000"/>
          </a:xfrm>
          <a:solidFill>
            <a:srgbClr val="FFFFFF"/>
          </a:solidFill>
          <a:ln/>
        </p:spPr>
      </p:sp>
      <p:sp>
        <p:nvSpPr>
          <p:cNvPr id="47107" name="Rectangle 3"/>
          <p:cNvSpPr>
            <a:spLocks noChangeArrowheads="1"/>
          </p:cNvSpPr>
          <p:nvPr>
            <p:ph type="body" idx="1"/>
          </p:nvPr>
        </p:nvSpPr>
        <p:spPr>
          <a:solidFill>
            <a:srgbClr val="FFFFFF"/>
          </a:solidFill>
          <a:ln w="12700">
            <a:solidFill>
              <a:srgbClr val="000000"/>
            </a:solidFill>
            <a:miter lim="800000"/>
            <a:headEnd/>
            <a:tailEnd/>
          </a:ln>
        </p:spPr>
        <p:txBody>
          <a:bodyPr/>
          <a:lstStyle/>
          <a:p>
            <a:endParaRPr lang="es-ES" altLang="es-CR" smtClean="0"/>
          </a:p>
        </p:txBody>
      </p:sp>
    </p:spTree>
    <p:extLst>
      <p:ext uri="{BB962C8B-B14F-4D97-AF65-F5344CB8AC3E}">
        <p14:creationId xmlns:p14="http://schemas.microsoft.com/office/powerpoint/2010/main" val="511905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noTextEdit="1"/>
          </p:cNvSpPr>
          <p:nvPr>
            <p:ph type="sldImg"/>
          </p:nvPr>
        </p:nvSpPr>
        <p:spPr>
          <a:xfrm>
            <a:off x="1143000" y="685800"/>
            <a:ext cx="4572000" cy="3429000"/>
          </a:xfrm>
          <a:solidFill>
            <a:srgbClr val="FFFFFF"/>
          </a:solidFill>
          <a:ln/>
        </p:spPr>
      </p:sp>
      <p:sp>
        <p:nvSpPr>
          <p:cNvPr id="48131" name="Rectangle 3"/>
          <p:cNvSpPr>
            <a:spLocks noChangeArrowheads="1"/>
          </p:cNvSpPr>
          <p:nvPr>
            <p:ph type="body" idx="1"/>
          </p:nvPr>
        </p:nvSpPr>
        <p:spPr>
          <a:solidFill>
            <a:srgbClr val="FFFFFF"/>
          </a:solidFill>
          <a:ln w="12700">
            <a:solidFill>
              <a:srgbClr val="000000"/>
            </a:solidFill>
            <a:miter lim="800000"/>
            <a:headEnd/>
            <a:tailEnd/>
          </a:ln>
        </p:spPr>
        <p:txBody>
          <a:bodyPr/>
          <a:lstStyle/>
          <a:p>
            <a:endParaRPr lang="es-ES" altLang="es-CR" smtClean="0"/>
          </a:p>
        </p:txBody>
      </p:sp>
    </p:spTree>
    <p:extLst>
      <p:ext uri="{BB962C8B-B14F-4D97-AF65-F5344CB8AC3E}">
        <p14:creationId xmlns:p14="http://schemas.microsoft.com/office/powerpoint/2010/main" val="521260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noTextEdit="1"/>
          </p:cNvSpPr>
          <p:nvPr>
            <p:ph type="sldImg"/>
          </p:nvPr>
        </p:nvSpPr>
        <p:spPr>
          <a:xfrm>
            <a:off x="1143000" y="685800"/>
            <a:ext cx="4572000" cy="3429000"/>
          </a:xfrm>
          <a:solidFill>
            <a:srgbClr val="FFFFFF"/>
          </a:solidFill>
          <a:ln/>
        </p:spPr>
      </p:sp>
      <p:sp>
        <p:nvSpPr>
          <p:cNvPr id="49155" name="Rectangle 3"/>
          <p:cNvSpPr>
            <a:spLocks noChangeArrowheads="1"/>
          </p:cNvSpPr>
          <p:nvPr>
            <p:ph type="body" idx="1"/>
          </p:nvPr>
        </p:nvSpPr>
        <p:spPr>
          <a:solidFill>
            <a:srgbClr val="FFFFFF"/>
          </a:solidFill>
          <a:ln w="12700">
            <a:solidFill>
              <a:srgbClr val="000000"/>
            </a:solidFill>
            <a:miter lim="800000"/>
            <a:headEnd/>
            <a:tailEnd/>
          </a:ln>
        </p:spPr>
        <p:txBody>
          <a:bodyPr/>
          <a:lstStyle/>
          <a:p>
            <a:endParaRPr lang="es-ES" altLang="es-CR" smtClean="0"/>
          </a:p>
        </p:txBody>
      </p:sp>
    </p:spTree>
    <p:extLst>
      <p:ext uri="{BB962C8B-B14F-4D97-AF65-F5344CB8AC3E}">
        <p14:creationId xmlns:p14="http://schemas.microsoft.com/office/powerpoint/2010/main" val="1453881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CR"/>
          </a:p>
        </p:txBody>
      </p:sp>
    </p:spTree>
    <p:extLst>
      <p:ext uri="{BB962C8B-B14F-4D97-AF65-F5344CB8AC3E}">
        <p14:creationId xmlns:p14="http://schemas.microsoft.com/office/powerpoint/2010/main" val="1893553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Tree>
    <p:extLst>
      <p:ext uri="{BB962C8B-B14F-4D97-AF65-F5344CB8AC3E}">
        <p14:creationId xmlns:p14="http://schemas.microsoft.com/office/powerpoint/2010/main" val="398805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CR"/>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Tree>
    <p:extLst>
      <p:ext uri="{BB962C8B-B14F-4D97-AF65-F5344CB8AC3E}">
        <p14:creationId xmlns:p14="http://schemas.microsoft.com/office/powerpoint/2010/main" val="3763298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Tree>
    <p:extLst>
      <p:ext uri="{BB962C8B-B14F-4D97-AF65-F5344CB8AC3E}">
        <p14:creationId xmlns:p14="http://schemas.microsoft.com/office/powerpoint/2010/main" val="59709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extLst>
      <p:ext uri="{BB962C8B-B14F-4D97-AF65-F5344CB8AC3E}">
        <p14:creationId xmlns:p14="http://schemas.microsoft.com/office/powerpoint/2010/main" val="1589047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Tree>
    <p:extLst>
      <p:ext uri="{BB962C8B-B14F-4D97-AF65-F5344CB8AC3E}">
        <p14:creationId xmlns:p14="http://schemas.microsoft.com/office/powerpoint/2010/main" val="1920412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C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Tree>
    <p:extLst>
      <p:ext uri="{BB962C8B-B14F-4D97-AF65-F5344CB8AC3E}">
        <p14:creationId xmlns:p14="http://schemas.microsoft.com/office/powerpoint/2010/main" val="1980583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Tree>
    <p:extLst>
      <p:ext uri="{BB962C8B-B14F-4D97-AF65-F5344CB8AC3E}">
        <p14:creationId xmlns:p14="http://schemas.microsoft.com/office/powerpoint/2010/main" val="400153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965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extLst>
      <p:ext uri="{BB962C8B-B14F-4D97-AF65-F5344CB8AC3E}">
        <p14:creationId xmlns:p14="http://schemas.microsoft.com/office/powerpoint/2010/main" val="72075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R"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extLst>
      <p:ext uri="{BB962C8B-B14F-4D97-AF65-F5344CB8AC3E}">
        <p14:creationId xmlns:p14="http://schemas.microsoft.com/office/powerpoint/2010/main" val="1728717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50000">
              <a:srgbClr val="FFFFFF"/>
            </a:gs>
            <a:gs pos="100000">
              <a:schemeClr val="bg1"/>
            </a:gs>
          </a:gsLst>
          <a:lin ang="189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s-ES_tradnl" altLang="es-CR" smtClean="0"/>
              <a:t>Haga clic para editar el estilo del título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s-ES_tradnl" altLang="es-CR" smtClean="0"/>
              <a:t>Haga clic para editar el estilo del texto del patrón</a:t>
            </a:r>
          </a:p>
          <a:p>
            <a:pPr lvl="1"/>
            <a:r>
              <a:rPr lang="es-ES_tradnl" altLang="es-CR" smtClean="0"/>
              <a:t>Segundo nivel</a:t>
            </a:r>
          </a:p>
          <a:p>
            <a:pPr lvl="2"/>
            <a:r>
              <a:rPr lang="es-ES_tradnl" altLang="es-CR" smtClean="0"/>
              <a:t>Tercer nivel</a:t>
            </a:r>
          </a:p>
          <a:p>
            <a:pPr lvl="3"/>
            <a:r>
              <a:rPr lang="es-ES_tradnl" altLang="es-CR" smtClean="0"/>
              <a:t>Cuarto nivel</a:t>
            </a:r>
          </a:p>
          <a:p>
            <a:pPr lvl="4"/>
            <a:r>
              <a:rPr lang="es-ES_tradnl" altLang="es-CR" smtClean="0"/>
              <a:t>Quinto nivel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62000" rtl="0" eaLnBrk="0" fontAlgn="base" hangingPunct="0">
        <a:spcBef>
          <a:spcPct val="0"/>
        </a:spcBef>
        <a:spcAft>
          <a:spcPct val="0"/>
        </a:spcAft>
        <a:defRPr sz="4400">
          <a:solidFill>
            <a:schemeClr val="tx2"/>
          </a:solidFill>
          <a:latin typeface="+mj-lt"/>
          <a:ea typeface="+mj-ea"/>
          <a:cs typeface="+mj-cs"/>
        </a:defRPr>
      </a:lvl1pPr>
      <a:lvl2pPr algn="ctr" defTabSz="762000" rtl="0" eaLnBrk="0" fontAlgn="base" hangingPunct="0">
        <a:spcBef>
          <a:spcPct val="0"/>
        </a:spcBef>
        <a:spcAft>
          <a:spcPct val="0"/>
        </a:spcAft>
        <a:defRPr sz="4400">
          <a:solidFill>
            <a:schemeClr val="tx2"/>
          </a:solidFill>
          <a:latin typeface="Times New Roman" pitchFamily="18" charset="0"/>
        </a:defRPr>
      </a:lvl2pPr>
      <a:lvl3pPr algn="ctr" defTabSz="762000" rtl="0" eaLnBrk="0" fontAlgn="base" hangingPunct="0">
        <a:spcBef>
          <a:spcPct val="0"/>
        </a:spcBef>
        <a:spcAft>
          <a:spcPct val="0"/>
        </a:spcAft>
        <a:defRPr sz="4400">
          <a:solidFill>
            <a:schemeClr val="tx2"/>
          </a:solidFill>
          <a:latin typeface="Times New Roman" pitchFamily="18" charset="0"/>
        </a:defRPr>
      </a:lvl3pPr>
      <a:lvl4pPr algn="ctr" defTabSz="762000" rtl="0" eaLnBrk="0" fontAlgn="base" hangingPunct="0">
        <a:spcBef>
          <a:spcPct val="0"/>
        </a:spcBef>
        <a:spcAft>
          <a:spcPct val="0"/>
        </a:spcAft>
        <a:defRPr sz="4400">
          <a:solidFill>
            <a:schemeClr val="tx2"/>
          </a:solidFill>
          <a:latin typeface="Times New Roman" pitchFamily="18" charset="0"/>
        </a:defRPr>
      </a:lvl4pPr>
      <a:lvl5pPr algn="ctr" defTabSz="762000" rtl="0" eaLnBrk="0" fontAlgn="base" hangingPunct="0">
        <a:spcBef>
          <a:spcPct val="0"/>
        </a:spcBef>
        <a:spcAft>
          <a:spcPct val="0"/>
        </a:spcAft>
        <a:defRPr sz="4400">
          <a:solidFill>
            <a:schemeClr val="tx2"/>
          </a:solidFill>
          <a:latin typeface="Times New Roman" pitchFamily="18" charset="0"/>
        </a:defRPr>
      </a:lvl5pPr>
      <a:lvl6pPr marL="457200" algn="ctr" defTabSz="762000" rtl="0" eaLnBrk="0" fontAlgn="base" hangingPunct="0">
        <a:spcBef>
          <a:spcPct val="0"/>
        </a:spcBef>
        <a:spcAft>
          <a:spcPct val="0"/>
        </a:spcAft>
        <a:defRPr sz="4400">
          <a:solidFill>
            <a:schemeClr val="tx2"/>
          </a:solidFill>
          <a:latin typeface="Times New Roman" pitchFamily="18" charset="0"/>
        </a:defRPr>
      </a:lvl6pPr>
      <a:lvl7pPr marL="914400" algn="ctr" defTabSz="762000" rtl="0" eaLnBrk="0" fontAlgn="base" hangingPunct="0">
        <a:spcBef>
          <a:spcPct val="0"/>
        </a:spcBef>
        <a:spcAft>
          <a:spcPct val="0"/>
        </a:spcAft>
        <a:defRPr sz="4400">
          <a:solidFill>
            <a:schemeClr val="tx2"/>
          </a:solidFill>
          <a:latin typeface="Times New Roman" pitchFamily="18" charset="0"/>
        </a:defRPr>
      </a:lvl7pPr>
      <a:lvl8pPr marL="1371600" algn="ctr" defTabSz="762000" rtl="0" eaLnBrk="0" fontAlgn="base" hangingPunct="0">
        <a:spcBef>
          <a:spcPct val="0"/>
        </a:spcBef>
        <a:spcAft>
          <a:spcPct val="0"/>
        </a:spcAft>
        <a:defRPr sz="4400">
          <a:solidFill>
            <a:schemeClr val="tx2"/>
          </a:solidFill>
          <a:latin typeface="Times New Roman" pitchFamily="18" charset="0"/>
        </a:defRPr>
      </a:lvl8pPr>
      <a:lvl9pPr marL="1828800" algn="ctr" defTabSz="762000"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defTabSz="762000" rtl="0" eaLnBrk="0" fontAlgn="base" hangingPunct="0">
        <a:spcBef>
          <a:spcPct val="20000"/>
        </a:spcBef>
        <a:spcAft>
          <a:spcPct val="0"/>
        </a:spcAft>
        <a:buSzPct val="100000"/>
        <a:buChar char="•"/>
        <a:defRPr sz="3200">
          <a:solidFill>
            <a:schemeClr val="tx1"/>
          </a:solidFill>
          <a:latin typeface="+mn-lt"/>
          <a:ea typeface="+mn-ea"/>
          <a:cs typeface="+mn-cs"/>
        </a:defRPr>
      </a:lvl1pPr>
      <a:lvl2pPr marL="742950" indent="-285750" algn="l" defTabSz="762000" rtl="0" eaLnBrk="0" fontAlgn="base" hangingPunct="0">
        <a:spcBef>
          <a:spcPct val="20000"/>
        </a:spcBef>
        <a:spcAft>
          <a:spcPct val="0"/>
        </a:spcAft>
        <a:buSzPct val="100000"/>
        <a:buChar char="–"/>
        <a:defRPr sz="2800">
          <a:solidFill>
            <a:schemeClr val="tx1"/>
          </a:solidFill>
          <a:latin typeface="+mn-lt"/>
        </a:defRPr>
      </a:lvl2pPr>
      <a:lvl3pPr marL="1143000" indent="-228600" algn="l" defTabSz="762000" rtl="0" eaLnBrk="0" fontAlgn="base" hangingPunct="0">
        <a:spcBef>
          <a:spcPct val="20000"/>
        </a:spcBef>
        <a:spcAft>
          <a:spcPct val="0"/>
        </a:spcAft>
        <a:buSzPct val="100000"/>
        <a:buChar char="•"/>
        <a:defRPr sz="2400">
          <a:solidFill>
            <a:schemeClr val="tx1"/>
          </a:solidFill>
          <a:latin typeface="+mn-lt"/>
        </a:defRPr>
      </a:lvl3pPr>
      <a:lvl4pPr marL="1600200" indent="-228600" algn="l" defTabSz="762000" rtl="0" eaLnBrk="0" fontAlgn="base" hangingPunct="0">
        <a:spcBef>
          <a:spcPct val="20000"/>
        </a:spcBef>
        <a:spcAft>
          <a:spcPct val="0"/>
        </a:spcAft>
        <a:buSzPct val="100000"/>
        <a:buChar char="–"/>
        <a:defRPr sz="2000">
          <a:solidFill>
            <a:schemeClr val="tx1"/>
          </a:solidFill>
          <a:latin typeface="+mn-lt"/>
        </a:defRPr>
      </a:lvl4pPr>
      <a:lvl5pPr marL="2057400" indent="-228600" algn="l" defTabSz="762000" rtl="0" eaLnBrk="0" fontAlgn="base" hangingPunct="0">
        <a:spcBef>
          <a:spcPct val="20000"/>
        </a:spcBef>
        <a:spcAft>
          <a:spcPct val="0"/>
        </a:spcAft>
        <a:buSzPct val="100000"/>
        <a:buChar char="•"/>
        <a:defRPr sz="2000">
          <a:solidFill>
            <a:schemeClr val="tx1"/>
          </a:solidFill>
          <a:latin typeface="+mn-lt"/>
        </a:defRPr>
      </a:lvl5pPr>
      <a:lvl6pPr marL="2514600" indent="-228600" algn="l" defTabSz="762000" rtl="0" eaLnBrk="0" fontAlgn="base" hangingPunct="0">
        <a:spcBef>
          <a:spcPct val="20000"/>
        </a:spcBef>
        <a:spcAft>
          <a:spcPct val="0"/>
        </a:spcAft>
        <a:buSzPct val="100000"/>
        <a:buChar char="•"/>
        <a:defRPr sz="2000">
          <a:solidFill>
            <a:schemeClr val="tx1"/>
          </a:solidFill>
          <a:latin typeface="+mn-lt"/>
        </a:defRPr>
      </a:lvl6pPr>
      <a:lvl7pPr marL="2971800" indent="-228600" algn="l" defTabSz="762000" rtl="0" eaLnBrk="0" fontAlgn="base" hangingPunct="0">
        <a:spcBef>
          <a:spcPct val="20000"/>
        </a:spcBef>
        <a:spcAft>
          <a:spcPct val="0"/>
        </a:spcAft>
        <a:buSzPct val="100000"/>
        <a:buChar char="•"/>
        <a:defRPr sz="2000">
          <a:solidFill>
            <a:schemeClr val="tx1"/>
          </a:solidFill>
          <a:latin typeface="+mn-lt"/>
        </a:defRPr>
      </a:lvl7pPr>
      <a:lvl8pPr marL="3429000" indent="-228600" algn="l" defTabSz="762000" rtl="0" eaLnBrk="0" fontAlgn="base" hangingPunct="0">
        <a:spcBef>
          <a:spcPct val="20000"/>
        </a:spcBef>
        <a:spcAft>
          <a:spcPct val="0"/>
        </a:spcAft>
        <a:buSzPct val="100000"/>
        <a:buChar char="•"/>
        <a:defRPr sz="2000">
          <a:solidFill>
            <a:schemeClr val="tx1"/>
          </a:solidFill>
          <a:latin typeface="+mn-lt"/>
        </a:defRPr>
      </a:lvl8pPr>
      <a:lvl9pPr marL="3886200" indent="-228600" algn="l" defTabSz="762000" rtl="0" eaLnBrk="0" fontAlgn="base" hangingPunct="0">
        <a:spcBef>
          <a:spcPct val="20000"/>
        </a:spcBef>
        <a:spcAft>
          <a:spcPct val="0"/>
        </a:spcAft>
        <a:buSzPct val="100000"/>
        <a:buChar char="•"/>
        <a:defRPr sz="2000">
          <a:solidFill>
            <a:schemeClr val="tx1"/>
          </a:solidFill>
          <a:latin typeface="+mn-lt"/>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3.xml"/></Relationships>
</file>

<file path=ppt/slides/_rels/slide16.xml.rels><?xml version="1.0" encoding="UTF-8" standalone="yes"?>
<Relationships xmlns="http://schemas.openxmlformats.org/package/2006/relationships"><Relationship Id="rId8" Type="http://schemas.openxmlformats.org/officeDocument/2006/relationships/slide" Target="slide23.xml"/><Relationship Id="rId3" Type="http://schemas.openxmlformats.org/officeDocument/2006/relationships/slide" Target="slide18.xml"/><Relationship Id="rId7" Type="http://schemas.openxmlformats.org/officeDocument/2006/relationships/slide" Target="slide33.xml"/><Relationship Id="rId2" Type="http://schemas.openxmlformats.org/officeDocument/2006/relationships/slide" Target="slide17.xml"/><Relationship Id="rId1" Type="http://schemas.openxmlformats.org/officeDocument/2006/relationships/slideLayout" Target="../slideLayouts/slideLayout7.xml"/><Relationship Id="rId6" Type="http://schemas.openxmlformats.org/officeDocument/2006/relationships/slide" Target="slide22.xml"/><Relationship Id="rId5" Type="http://schemas.openxmlformats.org/officeDocument/2006/relationships/slide" Target="slide20.xml"/><Relationship Id="rId4" Type="http://schemas.openxmlformats.org/officeDocument/2006/relationships/slide" Target="slide19.xml"/><Relationship Id="rId9" Type="http://schemas.openxmlformats.org/officeDocument/2006/relationships/slide" Target="slide31.xml"/></Relationships>
</file>

<file path=ppt/slides/_rels/slide17.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slide" Target="slide29.xml"/><Relationship Id="rId3" Type="http://schemas.openxmlformats.org/officeDocument/2006/relationships/slide" Target="slide24.xml"/><Relationship Id="rId7" Type="http://schemas.openxmlformats.org/officeDocument/2006/relationships/slide" Target="slide28.xml"/><Relationship Id="rId2" Type="http://schemas.openxmlformats.org/officeDocument/2006/relationships/slide" Target="slide16.xml"/><Relationship Id="rId1" Type="http://schemas.openxmlformats.org/officeDocument/2006/relationships/slideLayout" Target="../slideLayouts/slideLayout2.xml"/><Relationship Id="rId6" Type="http://schemas.openxmlformats.org/officeDocument/2006/relationships/slide" Target="slide27.xml"/><Relationship Id="rId5" Type="http://schemas.openxmlformats.org/officeDocument/2006/relationships/slide" Target="slide26.xml"/><Relationship Id="rId4" Type="http://schemas.openxmlformats.org/officeDocument/2006/relationships/slide" Target="slide25.xml"/><Relationship Id="rId9" Type="http://schemas.openxmlformats.org/officeDocument/2006/relationships/slide" Target="slide3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4.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0E4DC"/>
            </a:gs>
            <a:gs pos="50000">
              <a:srgbClr val="FFFFFF"/>
            </a:gs>
            <a:gs pos="100000">
              <a:srgbClr val="90E4DC"/>
            </a:gs>
          </a:gsLst>
          <a:lin ang="18900000" scaled="1"/>
        </a:gradFill>
        <a:effectLst/>
      </p:bgPr>
    </p:bg>
    <p:spTree>
      <p:nvGrpSpPr>
        <p:cNvPr id="1" name=""/>
        <p:cNvGrpSpPr/>
        <p:nvPr/>
      </p:nvGrpSpPr>
      <p:grpSpPr>
        <a:xfrm>
          <a:off x="0" y="0"/>
          <a:ext cx="0" cy="0"/>
          <a:chOff x="0" y="0"/>
          <a:chExt cx="0" cy="0"/>
        </a:xfrm>
      </p:grpSpPr>
      <p:grpSp>
        <p:nvGrpSpPr>
          <p:cNvPr id="2050" name="Group 1026"/>
          <p:cNvGrpSpPr>
            <a:grpSpLocks/>
          </p:cNvGrpSpPr>
          <p:nvPr/>
        </p:nvGrpSpPr>
        <p:grpSpPr bwMode="auto">
          <a:xfrm>
            <a:off x="2286000" y="1676400"/>
            <a:ext cx="6288088" cy="3200400"/>
            <a:chOff x="576" y="1152"/>
            <a:chExt cx="4777" cy="1441"/>
          </a:xfrm>
        </p:grpSpPr>
        <p:sp>
          <p:nvSpPr>
            <p:cNvPr id="2070" name="Rectangle 1027"/>
            <p:cNvSpPr>
              <a:spLocks noChangeArrowheads="1"/>
            </p:cNvSpPr>
            <p:nvPr/>
          </p:nvSpPr>
          <p:spPr bwMode="auto">
            <a:xfrm>
              <a:off x="580" y="1156"/>
              <a:ext cx="4639" cy="1276"/>
            </a:xfrm>
            <a:prstGeom prst="rect">
              <a:avLst/>
            </a:prstGeom>
            <a:solidFill>
              <a:srgbClr val="FCFEB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71" name="Freeform 1028"/>
            <p:cNvSpPr>
              <a:spLocks/>
            </p:cNvSpPr>
            <p:nvPr/>
          </p:nvSpPr>
          <p:spPr bwMode="auto">
            <a:xfrm>
              <a:off x="576" y="2436"/>
              <a:ext cx="4777" cy="157"/>
            </a:xfrm>
            <a:custGeom>
              <a:avLst/>
              <a:gdLst>
                <a:gd name="T0" fmla="*/ 0 w 4777"/>
                <a:gd name="T1" fmla="*/ 0 h 157"/>
                <a:gd name="T2" fmla="*/ 4624 w 4777"/>
                <a:gd name="T3" fmla="*/ 0 h 157"/>
                <a:gd name="T4" fmla="*/ 4776 w 4777"/>
                <a:gd name="T5" fmla="*/ 156 h 157"/>
                <a:gd name="T6" fmla="*/ 152 w 4777"/>
                <a:gd name="T7" fmla="*/ 156 h 157"/>
                <a:gd name="T8" fmla="*/ 0 w 4777"/>
                <a:gd name="T9" fmla="*/ 0 h 1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77" h="157">
                  <a:moveTo>
                    <a:pt x="0" y="0"/>
                  </a:moveTo>
                  <a:lnTo>
                    <a:pt x="4624" y="0"/>
                  </a:lnTo>
                  <a:lnTo>
                    <a:pt x="4776" y="156"/>
                  </a:lnTo>
                  <a:lnTo>
                    <a:pt x="152" y="156"/>
                  </a:lnTo>
                  <a:lnTo>
                    <a:pt x="0" y="0"/>
                  </a:lnTo>
                </a:path>
              </a:pathLst>
            </a:custGeom>
            <a:solidFill>
              <a:srgbClr val="AD69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2072" name="Freeform 1029"/>
            <p:cNvSpPr>
              <a:spLocks/>
            </p:cNvSpPr>
            <p:nvPr/>
          </p:nvSpPr>
          <p:spPr bwMode="auto">
            <a:xfrm>
              <a:off x="5223" y="1152"/>
              <a:ext cx="130" cy="1441"/>
            </a:xfrm>
            <a:custGeom>
              <a:avLst/>
              <a:gdLst>
                <a:gd name="T0" fmla="*/ 0 w 130"/>
                <a:gd name="T1" fmla="*/ 0 h 1441"/>
                <a:gd name="T2" fmla="*/ 0 w 130"/>
                <a:gd name="T3" fmla="*/ 1288 h 1441"/>
                <a:gd name="T4" fmla="*/ 129 w 130"/>
                <a:gd name="T5" fmla="*/ 1440 h 1441"/>
                <a:gd name="T6" fmla="*/ 129 w 130"/>
                <a:gd name="T7" fmla="*/ 152 h 1441"/>
                <a:gd name="T8" fmla="*/ 0 w 130"/>
                <a:gd name="T9" fmla="*/ 0 h 14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0" h="1441">
                  <a:moveTo>
                    <a:pt x="0" y="0"/>
                  </a:moveTo>
                  <a:lnTo>
                    <a:pt x="0" y="1288"/>
                  </a:lnTo>
                  <a:lnTo>
                    <a:pt x="129" y="1440"/>
                  </a:lnTo>
                  <a:lnTo>
                    <a:pt x="129" y="152"/>
                  </a:lnTo>
                  <a:lnTo>
                    <a:pt x="0" y="0"/>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2051" name="Rectangle 1030"/>
          <p:cNvSpPr>
            <a:spLocks noGrp="1" noChangeArrowheads="1"/>
          </p:cNvSpPr>
          <p:nvPr>
            <p:ph type="ctrTitle"/>
          </p:nvPr>
        </p:nvSpPr>
        <p:spPr>
          <a:xfrm>
            <a:off x="2419350" y="2438400"/>
            <a:ext cx="5867400" cy="1447800"/>
          </a:xfrm>
          <a:noFill/>
        </p:spPr>
        <p:txBody>
          <a:bodyPr/>
          <a:lstStyle/>
          <a:p>
            <a:pPr>
              <a:spcBef>
                <a:spcPct val="50000"/>
              </a:spcBef>
              <a:spcAft>
                <a:spcPct val="50000"/>
              </a:spcAft>
            </a:pPr>
            <a:r>
              <a:rPr lang="es-ES_tradnl" altLang="es-CR" sz="3600" b="1" smtClean="0">
                <a:solidFill>
                  <a:schemeClr val="bg1"/>
                </a:solidFill>
              </a:rPr>
              <a:t>La Ley General de Control Interno y el Manual de normas relacionadas</a:t>
            </a:r>
          </a:p>
        </p:txBody>
      </p:sp>
      <p:grpSp>
        <p:nvGrpSpPr>
          <p:cNvPr id="2052" name="Group 1068"/>
          <p:cNvGrpSpPr>
            <a:grpSpLocks/>
          </p:cNvGrpSpPr>
          <p:nvPr/>
        </p:nvGrpSpPr>
        <p:grpSpPr bwMode="auto">
          <a:xfrm>
            <a:off x="152400" y="3810000"/>
            <a:ext cx="3733800" cy="2895600"/>
            <a:chOff x="48" y="2060"/>
            <a:chExt cx="2784" cy="2068"/>
          </a:xfrm>
        </p:grpSpPr>
        <p:sp>
          <p:nvSpPr>
            <p:cNvPr id="2053" name="Freeform 1050"/>
            <p:cNvSpPr>
              <a:spLocks/>
            </p:cNvSpPr>
            <p:nvPr/>
          </p:nvSpPr>
          <p:spPr bwMode="auto">
            <a:xfrm>
              <a:off x="480" y="3733"/>
              <a:ext cx="1282" cy="269"/>
            </a:xfrm>
            <a:custGeom>
              <a:avLst/>
              <a:gdLst>
                <a:gd name="T0" fmla="*/ 0 w 818"/>
                <a:gd name="T1" fmla="*/ 0 h 175"/>
                <a:gd name="T2" fmla="*/ 0 w 818"/>
                <a:gd name="T3" fmla="*/ 267 h 175"/>
                <a:gd name="T4" fmla="*/ 1280 w 818"/>
                <a:gd name="T5" fmla="*/ 267 h 175"/>
                <a:gd name="T6" fmla="*/ 1001 w 818"/>
                <a:gd name="T7" fmla="*/ 0 h 175"/>
                <a:gd name="T8" fmla="*/ 0 w 818"/>
                <a:gd name="T9" fmla="*/ 0 h 1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8" h="175">
                  <a:moveTo>
                    <a:pt x="0" y="0"/>
                  </a:moveTo>
                  <a:lnTo>
                    <a:pt x="0" y="174"/>
                  </a:lnTo>
                  <a:lnTo>
                    <a:pt x="817" y="174"/>
                  </a:lnTo>
                  <a:lnTo>
                    <a:pt x="639" y="0"/>
                  </a:lnTo>
                  <a:lnTo>
                    <a:pt x="0" y="0"/>
                  </a:lnTo>
                </a:path>
              </a:pathLst>
            </a:custGeom>
            <a:solidFill>
              <a:schemeClr val="folHlink"/>
            </a:solidFill>
            <a:ln w="50800" cap="rnd" cmpd="sng">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nvGrpSpPr>
            <p:cNvPr id="2054" name="Group 1041"/>
            <p:cNvGrpSpPr>
              <a:grpSpLocks/>
            </p:cNvGrpSpPr>
            <p:nvPr/>
          </p:nvGrpSpPr>
          <p:grpSpPr bwMode="auto">
            <a:xfrm>
              <a:off x="384" y="2060"/>
              <a:ext cx="1219" cy="1934"/>
              <a:chOff x="443" y="2875"/>
              <a:chExt cx="778" cy="1257"/>
            </a:xfrm>
          </p:grpSpPr>
          <p:sp>
            <p:nvSpPr>
              <p:cNvPr id="2062" name="Freeform 1042"/>
              <p:cNvSpPr>
                <a:spLocks/>
              </p:cNvSpPr>
              <p:nvPr/>
            </p:nvSpPr>
            <p:spPr bwMode="auto">
              <a:xfrm>
                <a:off x="475" y="3787"/>
                <a:ext cx="746" cy="176"/>
              </a:xfrm>
              <a:custGeom>
                <a:avLst/>
                <a:gdLst>
                  <a:gd name="T0" fmla="*/ 0 w 746"/>
                  <a:gd name="T1" fmla="*/ 0 h 176"/>
                  <a:gd name="T2" fmla="*/ 0 w 746"/>
                  <a:gd name="T3" fmla="*/ 175 h 176"/>
                  <a:gd name="T4" fmla="*/ 745 w 746"/>
                  <a:gd name="T5" fmla="*/ 175 h 176"/>
                  <a:gd name="T6" fmla="*/ 532 w 746"/>
                  <a:gd name="T7" fmla="*/ 0 h 176"/>
                  <a:gd name="T8" fmla="*/ 0 w 746"/>
                  <a:gd name="T9" fmla="*/ 0 h 1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46" h="176">
                    <a:moveTo>
                      <a:pt x="0" y="0"/>
                    </a:moveTo>
                    <a:lnTo>
                      <a:pt x="0" y="175"/>
                    </a:lnTo>
                    <a:lnTo>
                      <a:pt x="745" y="175"/>
                    </a:lnTo>
                    <a:lnTo>
                      <a:pt x="532" y="0"/>
                    </a:lnTo>
                    <a:lnTo>
                      <a:pt x="0" y="0"/>
                    </a:lnTo>
                  </a:path>
                </a:pathLst>
              </a:custGeom>
              <a:solidFill>
                <a:schemeClr val="folHlink"/>
              </a:solidFill>
              <a:ln w="50800" cap="rnd" cmpd="sng">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2063" name="Freeform 1043"/>
              <p:cNvSpPr>
                <a:spLocks/>
              </p:cNvSpPr>
              <p:nvPr/>
            </p:nvSpPr>
            <p:spPr bwMode="auto">
              <a:xfrm>
                <a:off x="475" y="3613"/>
                <a:ext cx="640" cy="175"/>
              </a:xfrm>
              <a:custGeom>
                <a:avLst/>
                <a:gdLst>
                  <a:gd name="T0" fmla="*/ 0 w 640"/>
                  <a:gd name="T1" fmla="*/ 0 h 175"/>
                  <a:gd name="T2" fmla="*/ 0 w 640"/>
                  <a:gd name="T3" fmla="*/ 174 h 175"/>
                  <a:gd name="T4" fmla="*/ 639 w 640"/>
                  <a:gd name="T5" fmla="*/ 174 h 175"/>
                  <a:gd name="T6" fmla="*/ 462 w 640"/>
                  <a:gd name="T7" fmla="*/ 0 h 175"/>
                  <a:gd name="T8" fmla="*/ 0 w 640"/>
                  <a:gd name="T9" fmla="*/ 0 h 1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0" h="175">
                    <a:moveTo>
                      <a:pt x="0" y="0"/>
                    </a:moveTo>
                    <a:lnTo>
                      <a:pt x="0" y="174"/>
                    </a:lnTo>
                    <a:lnTo>
                      <a:pt x="639" y="174"/>
                    </a:lnTo>
                    <a:lnTo>
                      <a:pt x="462" y="0"/>
                    </a:lnTo>
                    <a:lnTo>
                      <a:pt x="0" y="0"/>
                    </a:lnTo>
                  </a:path>
                </a:pathLst>
              </a:custGeom>
              <a:solidFill>
                <a:schemeClr val="folHlink"/>
              </a:solidFill>
              <a:ln w="50800" cap="rnd" cmpd="sng">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2064" name="Freeform 1044"/>
              <p:cNvSpPr>
                <a:spLocks/>
              </p:cNvSpPr>
              <p:nvPr/>
            </p:nvSpPr>
            <p:spPr bwMode="auto">
              <a:xfrm>
                <a:off x="475" y="3264"/>
                <a:ext cx="498" cy="175"/>
              </a:xfrm>
              <a:custGeom>
                <a:avLst/>
                <a:gdLst>
                  <a:gd name="T0" fmla="*/ 0 w 498"/>
                  <a:gd name="T1" fmla="*/ 0 h 175"/>
                  <a:gd name="T2" fmla="*/ 0 w 498"/>
                  <a:gd name="T3" fmla="*/ 174 h 175"/>
                  <a:gd name="T4" fmla="*/ 497 w 498"/>
                  <a:gd name="T5" fmla="*/ 174 h 175"/>
                  <a:gd name="T6" fmla="*/ 320 w 498"/>
                  <a:gd name="T7" fmla="*/ 0 h 175"/>
                  <a:gd name="T8" fmla="*/ 0 w 498"/>
                  <a:gd name="T9" fmla="*/ 0 h 1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98" h="175">
                    <a:moveTo>
                      <a:pt x="0" y="0"/>
                    </a:moveTo>
                    <a:lnTo>
                      <a:pt x="0" y="174"/>
                    </a:lnTo>
                    <a:lnTo>
                      <a:pt x="497" y="174"/>
                    </a:lnTo>
                    <a:lnTo>
                      <a:pt x="320" y="0"/>
                    </a:lnTo>
                    <a:lnTo>
                      <a:pt x="0" y="0"/>
                    </a:lnTo>
                  </a:path>
                </a:pathLst>
              </a:custGeom>
              <a:solidFill>
                <a:schemeClr val="folHlink"/>
              </a:solidFill>
              <a:ln w="50800" cap="rnd" cmpd="sng">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2065" name="Freeform 1045"/>
              <p:cNvSpPr>
                <a:spLocks/>
              </p:cNvSpPr>
              <p:nvPr/>
            </p:nvSpPr>
            <p:spPr bwMode="auto">
              <a:xfrm>
                <a:off x="475" y="3438"/>
                <a:ext cx="569" cy="176"/>
              </a:xfrm>
              <a:custGeom>
                <a:avLst/>
                <a:gdLst>
                  <a:gd name="T0" fmla="*/ 0 w 569"/>
                  <a:gd name="T1" fmla="*/ 0 h 176"/>
                  <a:gd name="T2" fmla="*/ 0 w 569"/>
                  <a:gd name="T3" fmla="*/ 175 h 176"/>
                  <a:gd name="T4" fmla="*/ 568 w 569"/>
                  <a:gd name="T5" fmla="*/ 175 h 176"/>
                  <a:gd name="T6" fmla="*/ 391 w 569"/>
                  <a:gd name="T7" fmla="*/ 0 h 176"/>
                  <a:gd name="T8" fmla="*/ 0 w 569"/>
                  <a:gd name="T9" fmla="*/ 0 h 1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69" h="176">
                    <a:moveTo>
                      <a:pt x="0" y="0"/>
                    </a:moveTo>
                    <a:lnTo>
                      <a:pt x="0" y="175"/>
                    </a:lnTo>
                    <a:lnTo>
                      <a:pt x="568" y="175"/>
                    </a:lnTo>
                    <a:lnTo>
                      <a:pt x="391" y="0"/>
                    </a:lnTo>
                    <a:lnTo>
                      <a:pt x="0" y="0"/>
                    </a:lnTo>
                  </a:path>
                </a:pathLst>
              </a:custGeom>
              <a:solidFill>
                <a:schemeClr val="folHlink"/>
              </a:solidFill>
              <a:ln w="50800" cap="rnd" cmpd="sng">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2066" name="AutoShape 1046"/>
              <p:cNvSpPr>
                <a:spLocks noChangeArrowheads="1"/>
              </p:cNvSpPr>
              <p:nvPr/>
            </p:nvSpPr>
            <p:spPr bwMode="auto">
              <a:xfrm>
                <a:off x="479" y="2875"/>
                <a:ext cx="346" cy="210"/>
              </a:xfrm>
              <a:prstGeom prst="homePlate">
                <a:avLst>
                  <a:gd name="adj" fmla="val 54921"/>
                </a:avLst>
              </a:prstGeom>
              <a:solidFill>
                <a:schemeClr val="bg2"/>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67" name="Freeform 1047"/>
              <p:cNvSpPr>
                <a:spLocks/>
              </p:cNvSpPr>
              <p:nvPr/>
            </p:nvSpPr>
            <p:spPr bwMode="auto">
              <a:xfrm>
                <a:off x="475" y="3089"/>
                <a:ext cx="426" cy="176"/>
              </a:xfrm>
              <a:custGeom>
                <a:avLst/>
                <a:gdLst>
                  <a:gd name="T0" fmla="*/ 243 w 426"/>
                  <a:gd name="T1" fmla="*/ 0 h 176"/>
                  <a:gd name="T2" fmla="*/ 425 w 426"/>
                  <a:gd name="T3" fmla="*/ 175 h 176"/>
                  <a:gd name="T4" fmla="*/ 0 w 426"/>
                  <a:gd name="T5" fmla="*/ 175 h 176"/>
                  <a:gd name="T6" fmla="*/ 0 w 426"/>
                  <a:gd name="T7" fmla="*/ 0 h 176"/>
                  <a:gd name="T8" fmla="*/ 243 w 426"/>
                  <a:gd name="T9" fmla="*/ 0 h 1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6" h="176">
                    <a:moveTo>
                      <a:pt x="243" y="0"/>
                    </a:moveTo>
                    <a:lnTo>
                      <a:pt x="425" y="175"/>
                    </a:lnTo>
                    <a:lnTo>
                      <a:pt x="0" y="175"/>
                    </a:lnTo>
                    <a:lnTo>
                      <a:pt x="0" y="0"/>
                    </a:lnTo>
                    <a:lnTo>
                      <a:pt x="243" y="0"/>
                    </a:lnTo>
                  </a:path>
                </a:pathLst>
              </a:custGeom>
              <a:solidFill>
                <a:schemeClr val="folHlink"/>
              </a:solidFill>
              <a:ln w="50800" cap="rnd" cmpd="sng">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2068" name="Rectangle 1048"/>
              <p:cNvSpPr>
                <a:spLocks noChangeArrowheads="1"/>
              </p:cNvSpPr>
              <p:nvPr/>
            </p:nvSpPr>
            <p:spPr bwMode="auto">
              <a:xfrm>
                <a:off x="443" y="2875"/>
                <a:ext cx="98" cy="1257"/>
              </a:xfrm>
              <a:prstGeom prst="rect">
                <a:avLst/>
              </a:prstGeom>
              <a:solidFill>
                <a:schemeClr val="bg2"/>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69" name="Freeform 1049"/>
              <p:cNvSpPr>
                <a:spLocks/>
              </p:cNvSpPr>
              <p:nvPr/>
            </p:nvSpPr>
            <p:spPr bwMode="auto">
              <a:xfrm>
                <a:off x="580" y="2915"/>
                <a:ext cx="179" cy="44"/>
              </a:xfrm>
              <a:custGeom>
                <a:avLst/>
                <a:gdLst>
                  <a:gd name="T0" fmla="*/ 107 w 179"/>
                  <a:gd name="T1" fmla="*/ 0 h 44"/>
                  <a:gd name="T2" fmla="*/ 178 w 179"/>
                  <a:gd name="T3" fmla="*/ 43 h 44"/>
                  <a:gd name="T4" fmla="*/ 0 w 179"/>
                  <a:gd name="T5" fmla="*/ 43 h 44"/>
                  <a:gd name="T6" fmla="*/ 0 w 179"/>
                  <a:gd name="T7" fmla="*/ 0 h 44"/>
                  <a:gd name="T8" fmla="*/ 107 w 179"/>
                  <a:gd name="T9" fmla="*/ 0 h 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9" h="44">
                    <a:moveTo>
                      <a:pt x="107" y="0"/>
                    </a:moveTo>
                    <a:lnTo>
                      <a:pt x="178" y="43"/>
                    </a:lnTo>
                    <a:lnTo>
                      <a:pt x="0" y="43"/>
                    </a:lnTo>
                    <a:lnTo>
                      <a:pt x="0" y="0"/>
                    </a:lnTo>
                    <a:lnTo>
                      <a:pt x="107" y="0"/>
                    </a:lnTo>
                  </a:path>
                </a:pathLst>
              </a:custGeom>
              <a:solidFill>
                <a:schemeClr val="folHlink"/>
              </a:solidFill>
              <a:ln w="12700" cap="rnd" cmpd="sng">
                <a:solidFill>
                  <a:schemeClr val="fo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grpSp>
          <p:nvGrpSpPr>
            <p:cNvPr id="2055" name="Group 1051"/>
            <p:cNvGrpSpPr>
              <a:grpSpLocks/>
            </p:cNvGrpSpPr>
            <p:nvPr/>
          </p:nvGrpSpPr>
          <p:grpSpPr bwMode="auto">
            <a:xfrm>
              <a:off x="2075" y="3517"/>
              <a:ext cx="423" cy="445"/>
              <a:chOff x="1342" y="3822"/>
              <a:chExt cx="270" cy="289"/>
            </a:xfrm>
          </p:grpSpPr>
          <p:sp>
            <p:nvSpPr>
              <p:cNvPr id="2060" name="Line 1052"/>
              <p:cNvSpPr>
                <a:spLocks noChangeShapeType="1"/>
              </p:cNvSpPr>
              <p:nvPr/>
            </p:nvSpPr>
            <p:spPr bwMode="auto">
              <a:xfrm flipV="1">
                <a:off x="1462" y="3978"/>
                <a:ext cx="2" cy="133"/>
              </a:xfrm>
              <a:prstGeom prst="line">
                <a:avLst/>
              </a:prstGeom>
              <a:noFill/>
              <a:ln w="50800">
                <a:solidFill>
                  <a:srgbClr val="FCFEB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2061" name="Freeform 1053"/>
              <p:cNvSpPr>
                <a:spLocks/>
              </p:cNvSpPr>
              <p:nvPr/>
            </p:nvSpPr>
            <p:spPr bwMode="auto">
              <a:xfrm>
                <a:off x="1342" y="3822"/>
                <a:ext cx="270" cy="222"/>
              </a:xfrm>
              <a:custGeom>
                <a:avLst/>
                <a:gdLst>
                  <a:gd name="T0" fmla="*/ 84 w 270"/>
                  <a:gd name="T1" fmla="*/ 36 h 222"/>
                  <a:gd name="T2" fmla="*/ 86 w 270"/>
                  <a:gd name="T3" fmla="*/ 65 h 222"/>
                  <a:gd name="T4" fmla="*/ 57 w 270"/>
                  <a:gd name="T5" fmla="*/ 49 h 222"/>
                  <a:gd name="T6" fmla="*/ 40 w 270"/>
                  <a:gd name="T7" fmla="*/ 37 h 222"/>
                  <a:gd name="T8" fmla="*/ 17 w 270"/>
                  <a:gd name="T9" fmla="*/ 37 h 222"/>
                  <a:gd name="T10" fmla="*/ 12 w 270"/>
                  <a:gd name="T11" fmla="*/ 61 h 222"/>
                  <a:gd name="T12" fmla="*/ 12 w 270"/>
                  <a:gd name="T13" fmla="*/ 81 h 222"/>
                  <a:gd name="T14" fmla="*/ 34 w 270"/>
                  <a:gd name="T15" fmla="*/ 93 h 222"/>
                  <a:gd name="T16" fmla="*/ 40 w 270"/>
                  <a:gd name="T17" fmla="*/ 117 h 222"/>
                  <a:gd name="T18" fmla="*/ 17 w 270"/>
                  <a:gd name="T19" fmla="*/ 125 h 222"/>
                  <a:gd name="T20" fmla="*/ 0 w 270"/>
                  <a:gd name="T21" fmla="*/ 141 h 222"/>
                  <a:gd name="T22" fmla="*/ 12 w 270"/>
                  <a:gd name="T23" fmla="*/ 157 h 222"/>
                  <a:gd name="T24" fmla="*/ 40 w 270"/>
                  <a:gd name="T25" fmla="*/ 161 h 222"/>
                  <a:gd name="T26" fmla="*/ 80 w 270"/>
                  <a:gd name="T27" fmla="*/ 161 h 222"/>
                  <a:gd name="T28" fmla="*/ 23 w 270"/>
                  <a:gd name="T29" fmla="*/ 193 h 222"/>
                  <a:gd name="T30" fmla="*/ 23 w 270"/>
                  <a:gd name="T31" fmla="*/ 209 h 222"/>
                  <a:gd name="T32" fmla="*/ 34 w 270"/>
                  <a:gd name="T33" fmla="*/ 221 h 222"/>
                  <a:gd name="T34" fmla="*/ 57 w 270"/>
                  <a:gd name="T35" fmla="*/ 221 h 222"/>
                  <a:gd name="T36" fmla="*/ 86 w 270"/>
                  <a:gd name="T37" fmla="*/ 221 h 222"/>
                  <a:gd name="T38" fmla="*/ 114 w 270"/>
                  <a:gd name="T39" fmla="*/ 209 h 222"/>
                  <a:gd name="T40" fmla="*/ 126 w 270"/>
                  <a:gd name="T41" fmla="*/ 193 h 222"/>
                  <a:gd name="T42" fmla="*/ 170 w 270"/>
                  <a:gd name="T43" fmla="*/ 211 h 222"/>
                  <a:gd name="T44" fmla="*/ 204 w 270"/>
                  <a:gd name="T45" fmla="*/ 179 h 222"/>
                  <a:gd name="T46" fmla="*/ 223 w 270"/>
                  <a:gd name="T47" fmla="*/ 169 h 222"/>
                  <a:gd name="T48" fmla="*/ 229 w 270"/>
                  <a:gd name="T49" fmla="*/ 141 h 222"/>
                  <a:gd name="T50" fmla="*/ 212 w 270"/>
                  <a:gd name="T51" fmla="*/ 129 h 222"/>
                  <a:gd name="T52" fmla="*/ 189 w 270"/>
                  <a:gd name="T53" fmla="*/ 129 h 222"/>
                  <a:gd name="T54" fmla="*/ 206 w 270"/>
                  <a:gd name="T55" fmla="*/ 113 h 222"/>
                  <a:gd name="T56" fmla="*/ 257 w 270"/>
                  <a:gd name="T57" fmla="*/ 105 h 222"/>
                  <a:gd name="T58" fmla="*/ 269 w 270"/>
                  <a:gd name="T59" fmla="*/ 97 h 222"/>
                  <a:gd name="T60" fmla="*/ 269 w 270"/>
                  <a:gd name="T61" fmla="*/ 81 h 222"/>
                  <a:gd name="T62" fmla="*/ 269 w 270"/>
                  <a:gd name="T63" fmla="*/ 65 h 222"/>
                  <a:gd name="T64" fmla="*/ 257 w 270"/>
                  <a:gd name="T65" fmla="*/ 45 h 222"/>
                  <a:gd name="T66" fmla="*/ 235 w 270"/>
                  <a:gd name="T67" fmla="*/ 45 h 222"/>
                  <a:gd name="T68" fmla="*/ 206 w 270"/>
                  <a:gd name="T69" fmla="*/ 37 h 222"/>
                  <a:gd name="T70" fmla="*/ 200 w 270"/>
                  <a:gd name="T71" fmla="*/ 21 h 222"/>
                  <a:gd name="T72" fmla="*/ 189 w 270"/>
                  <a:gd name="T73" fmla="*/ 13 h 222"/>
                  <a:gd name="T74" fmla="*/ 166 w 270"/>
                  <a:gd name="T75" fmla="*/ 37 h 222"/>
                  <a:gd name="T76" fmla="*/ 149 w 270"/>
                  <a:gd name="T77" fmla="*/ 45 h 222"/>
                  <a:gd name="T78" fmla="*/ 137 w 270"/>
                  <a:gd name="T79" fmla="*/ 37 h 222"/>
                  <a:gd name="T80" fmla="*/ 136 w 270"/>
                  <a:gd name="T81" fmla="*/ 0 h 222"/>
                  <a:gd name="T82" fmla="*/ 90 w 270"/>
                  <a:gd name="T83" fmla="*/ 12 h 22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70" h="222">
                    <a:moveTo>
                      <a:pt x="90" y="12"/>
                    </a:moveTo>
                    <a:lnTo>
                      <a:pt x="84" y="36"/>
                    </a:lnTo>
                    <a:lnTo>
                      <a:pt x="103" y="69"/>
                    </a:lnTo>
                    <a:lnTo>
                      <a:pt x="86" y="65"/>
                    </a:lnTo>
                    <a:lnTo>
                      <a:pt x="75" y="61"/>
                    </a:lnTo>
                    <a:lnTo>
                      <a:pt x="57" y="49"/>
                    </a:lnTo>
                    <a:lnTo>
                      <a:pt x="52" y="41"/>
                    </a:lnTo>
                    <a:lnTo>
                      <a:pt x="40" y="37"/>
                    </a:lnTo>
                    <a:lnTo>
                      <a:pt x="29" y="37"/>
                    </a:lnTo>
                    <a:lnTo>
                      <a:pt x="17" y="37"/>
                    </a:lnTo>
                    <a:lnTo>
                      <a:pt x="12" y="45"/>
                    </a:lnTo>
                    <a:lnTo>
                      <a:pt x="12" y="61"/>
                    </a:lnTo>
                    <a:lnTo>
                      <a:pt x="12" y="69"/>
                    </a:lnTo>
                    <a:lnTo>
                      <a:pt x="12" y="81"/>
                    </a:lnTo>
                    <a:lnTo>
                      <a:pt x="17" y="89"/>
                    </a:lnTo>
                    <a:lnTo>
                      <a:pt x="34" y="93"/>
                    </a:lnTo>
                    <a:lnTo>
                      <a:pt x="40" y="105"/>
                    </a:lnTo>
                    <a:lnTo>
                      <a:pt x="40" y="117"/>
                    </a:lnTo>
                    <a:lnTo>
                      <a:pt x="29" y="121"/>
                    </a:lnTo>
                    <a:lnTo>
                      <a:pt x="17" y="125"/>
                    </a:lnTo>
                    <a:lnTo>
                      <a:pt x="0" y="129"/>
                    </a:lnTo>
                    <a:lnTo>
                      <a:pt x="0" y="141"/>
                    </a:lnTo>
                    <a:lnTo>
                      <a:pt x="0" y="149"/>
                    </a:lnTo>
                    <a:lnTo>
                      <a:pt x="12" y="157"/>
                    </a:lnTo>
                    <a:lnTo>
                      <a:pt x="23" y="157"/>
                    </a:lnTo>
                    <a:lnTo>
                      <a:pt x="40" y="161"/>
                    </a:lnTo>
                    <a:lnTo>
                      <a:pt x="63" y="161"/>
                    </a:lnTo>
                    <a:lnTo>
                      <a:pt x="80" y="161"/>
                    </a:lnTo>
                    <a:lnTo>
                      <a:pt x="52" y="177"/>
                    </a:lnTo>
                    <a:lnTo>
                      <a:pt x="23" y="193"/>
                    </a:lnTo>
                    <a:lnTo>
                      <a:pt x="23" y="201"/>
                    </a:lnTo>
                    <a:lnTo>
                      <a:pt x="23" y="209"/>
                    </a:lnTo>
                    <a:lnTo>
                      <a:pt x="23" y="217"/>
                    </a:lnTo>
                    <a:lnTo>
                      <a:pt x="34" y="221"/>
                    </a:lnTo>
                    <a:lnTo>
                      <a:pt x="46" y="221"/>
                    </a:lnTo>
                    <a:lnTo>
                      <a:pt x="57" y="221"/>
                    </a:lnTo>
                    <a:lnTo>
                      <a:pt x="75" y="221"/>
                    </a:lnTo>
                    <a:lnTo>
                      <a:pt x="86" y="221"/>
                    </a:lnTo>
                    <a:lnTo>
                      <a:pt x="103" y="221"/>
                    </a:lnTo>
                    <a:lnTo>
                      <a:pt x="114" y="209"/>
                    </a:lnTo>
                    <a:lnTo>
                      <a:pt x="120" y="201"/>
                    </a:lnTo>
                    <a:lnTo>
                      <a:pt x="126" y="193"/>
                    </a:lnTo>
                    <a:lnTo>
                      <a:pt x="153" y="184"/>
                    </a:lnTo>
                    <a:lnTo>
                      <a:pt x="170" y="211"/>
                    </a:lnTo>
                    <a:lnTo>
                      <a:pt x="198" y="200"/>
                    </a:lnTo>
                    <a:lnTo>
                      <a:pt x="204" y="179"/>
                    </a:lnTo>
                    <a:lnTo>
                      <a:pt x="212" y="169"/>
                    </a:lnTo>
                    <a:lnTo>
                      <a:pt x="223" y="169"/>
                    </a:lnTo>
                    <a:lnTo>
                      <a:pt x="229" y="153"/>
                    </a:lnTo>
                    <a:lnTo>
                      <a:pt x="229" y="141"/>
                    </a:lnTo>
                    <a:lnTo>
                      <a:pt x="229" y="133"/>
                    </a:lnTo>
                    <a:lnTo>
                      <a:pt x="212" y="129"/>
                    </a:lnTo>
                    <a:lnTo>
                      <a:pt x="200" y="129"/>
                    </a:lnTo>
                    <a:lnTo>
                      <a:pt x="189" y="129"/>
                    </a:lnTo>
                    <a:lnTo>
                      <a:pt x="183" y="121"/>
                    </a:lnTo>
                    <a:lnTo>
                      <a:pt x="206" y="113"/>
                    </a:lnTo>
                    <a:lnTo>
                      <a:pt x="235" y="109"/>
                    </a:lnTo>
                    <a:lnTo>
                      <a:pt x="257" y="105"/>
                    </a:lnTo>
                    <a:lnTo>
                      <a:pt x="269" y="105"/>
                    </a:lnTo>
                    <a:lnTo>
                      <a:pt x="269" y="97"/>
                    </a:lnTo>
                    <a:lnTo>
                      <a:pt x="269" y="89"/>
                    </a:lnTo>
                    <a:lnTo>
                      <a:pt x="269" y="81"/>
                    </a:lnTo>
                    <a:lnTo>
                      <a:pt x="269" y="73"/>
                    </a:lnTo>
                    <a:lnTo>
                      <a:pt x="269" y="65"/>
                    </a:lnTo>
                    <a:lnTo>
                      <a:pt x="263" y="53"/>
                    </a:lnTo>
                    <a:lnTo>
                      <a:pt x="257" y="45"/>
                    </a:lnTo>
                    <a:lnTo>
                      <a:pt x="246" y="41"/>
                    </a:lnTo>
                    <a:lnTo>
                      <a:pt x="235" y="45"/>
                    </a:lnTo>
                    <a:lnTo>
                      <a:pt x="218" y="41"/>
                    </a:lnTo>
                    <a:lnTo>
                      <a:pt x="206" y="37"/>
                    </a:lnTo>
                    <a:lnTo>
                      <a:pt x="200" y="29"/>
                    </a:lnTo>
                    <a:lnTo>
                      <a:pt x="200" y="21"/>
                    </a:lnTo>
                    <a:lnTo>
                      <a:pt x="200" y="13"/>
                    </a:lnTo>
                    <a:lnTo>
                      <a:pt x="189" y="13"/>
                    </a:lnTo>
                    <a:lnTo>
                      <a:pt x="177" y="25"/>
                    </a:lnTo>
                    <a:lnTo>
                      <a:pt x="166" y="37"/>
                    </a:lnTo>
                    <a:lnTo>
                      <a:pt x="160" y="45"/>
                    </a:lnTo>
                    <a:lnTo>
                      <a:pt x="149" y="45"/>
                    </a:lnTo>
                    <a:lnTo>
                      <a:pt x="137" y="45"/>
                    </a:lnTo>
                    <a:lnTo>
                      <a:pt x="137" y="37"/>
                    </a:lnTo>
                    <a:lnTo>
                      <a:pt x="132" y="29"/>
                    </a:lnTo>
                    <a:lnTo>
                      <a:pt x="136" y="0"/>
                    </a:lnTo>
                    <a:lnTo>
                      <a:pt x="107" y="0"/>
                    </a:lnTo>
                    <a:lnTo>
                      <a:pt x="90" y="12"/>
                    </a:lnTo>
                  </a:path>
                </a:pathLst>
              </a:custGeom>
              <a:solidFill>
                <a:srgbClr val="FCFEB9"/>
              </a:solidFill>
              <a:ln w="12700" cap="rnd" cmpd="sng">
                <a:solidFill>
                  <a:srgbClr val="FCFEB9"/>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grpSp>
          <p:nvGrpSpPr>
            <p:cNvPr id="2056" name="Group 1054"/>
            <p:cNvGrpSpPr>
              <a:grpSpLocks/>
            </p:cNvGrpSpPr>
            <p:nvPr/>
          </p:nvGrpSpPr>
          <p:grpSpPr bwMode="auto">
            <a:xfrm>
              <a:off x="1920" y="3600"/>
              <a:ext cx="421" cy="418"/>
              <a:chOff x="1523" y="3888"/>
              <a:chExt cx="269" cy="272"/>
            </a:xfrm>
          </p:grpSpPr>
          <p:sp>
            <p:nvSpPr>
              <p:cNvPr id="2058" name="Line 1055"/>
              <p:cNvSpPr>
                <a:spLocks noChangeShapeType="1"/>
              </p:cNvSpPr>
              <p:nvPr/>
            </p:nvSpPr>
            <p:spPr bwMode="auto">
              <a:xfrm flipV="1">
                <a:off x="1682" y="4018"/>
                <a:ext cx="1" cy="142"/>
              </a:xfrm>
              <a:prstGeom prst="line">
                <a:avLst/>
              </a:prstGeom>
              <a:noFill/>
              <a:ln w="50800">
                <a:solidFill>
                  <a:srgbClr val="037C0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2059" name="Freeform 1056"/>
              <p:cNvSpPr>
                <a:spLocks/>
              </p:cNvSpPr>
              <p:nvPr/>
            </p:nvSpPr>
            <p:spPr bwMode="auto">
              <a:xfrm>
                <a:off x="1523" y="3888"/>
                <a:ext cx="269" cy="208"/>
              </a:xfrm>
              <a:custGeom>
                <a:avLst/>
                <a:gdLst>
                  <a:gd name="T0" fmla="*/ 207 w 269"/>
                  <a:gd name="T1" fmla="*/ 154 h 208"/>
                  <a:gd name="T2" fmla="*/ 217 w 269"/>
                  <a:gd name="T3" fmla="*/ 180 h 208"/>
                  <a:gd name="T4" fmla="*/ 239 w 269"/>
                  <a:gd name="T5" fmla="*/ 183 h 208"/>
                  <a:gd name="T6" fmla="*/ 257 w 269"/>
                  <a:gd name="T7" fmla="*/ 175 h 208"/>
                  <a:gd name="T8" fmla="*/ 257 w 269"/>
                  <a:gd name="T9" fmla="*/ 151 h 208"/>
                  <a:gd name="T10" fmla="*/ 251 w 269"/>
                  <a:gd name="T11" fmla="*/ 132 h 208"/>
                  <a:gd name="T12" fmla="*/ 228 w 269"/>
                  <a:gd name="T13" fmla="*/ 104 h 208"/>
                  <a:gd name="T14" fmla="*/ 268 w 269"/>
                  <a:gd name="T15" fmla="*/ 92 h 208"/>
                  <a:gd name="T16" fmla="*/ 268 w 269"/>
                  <a:gd name="T17" fmla="*/ 72 h 208"/>
                  <a:gd name="T18" fmla="*/ 245 w 269"/>
                  <a:gd name="T19" fmla="*/ 64 h 208"/>
                  <a:gd name="T20" fmla="*/ 205 w 269"/>
                  <a:gd name="T21" fmla="*/ 60 h 208"/>
                  <a:gd name="T22" fmla="*/ 217 w 269"/>
                  <a:gd name="T23" fmla="*/ 44 h 208"/>
                  <a:gd name="T24" fmla="*/ 245 w 269"/>
                  <a:gd name="T25" fmla="*/ 20 h 208"/>
                  <a:gd name="T26" fmla="*/ 245 w 269"/>
                  <a:gd name="T27" fmla="*/ 4 h 208"/>
                  <a:gd name="T28" fmla="*/ 223 w 269"/>
                  <a:gd name="T29" fmla="*/ 0 h 208"/>
                  <a:gd name="T30" fmla="*/ 194 w 269"/>
                  <a:gd name="T31" fmla="*/ 0 h 208"/>
                  <a:gd name="T32" fmla="*/ 165 w 269"/>
                  <a:gd name="T33" fmla="*/ 0 h 208"/>
                  <a:gd name="T34" fmla="*/ 143 w 269"/>
                  <a:gd name="T35" fmla="*/ 36 h 208"/>
                  <a:gd name="T36" fmla="*/ 80 w 269"/>
                  <a:gd name="T37" fmla="*/ 52 h 208"/>
                  <a:gd name="T38" fmla="*/ 40 w 269"/>
                  <a:gd name="T39" fmla="*/ 68 h 208"/>
                  <a:gd name="T40" fmla="*/ 40 w 269"/>
                  <a:gd name="T41" fmla="*/ 88 h 208"/>
                  <a:gd name="T42" fmla="*/ 68 w 269"/>
                  <a:gd name="T43" fmla="*/ 92 h 208"/>
                  <a:gd name="T44" fmla="*/ 86 w 269"/>
                  <a:gd name="T45" fmla="*/ 100 h 208"/>
                  <a:gd name="T46" fmla="*/ 12 w 269"/>
                  <a:gd name="T47" fmla="*/ 116 h 208"/>
                  <a:gd name="T48" fmla="*/ 0 w 269"/>
                  <a:gd name="T49" fmla="*/ 124 h 208"/>
                  <a:gd name="T50" fmla="*/ 0 w 269"/>
                  <a:gd name="T51" fmla="*/ 148 h 208"/>
                  <a:gd name="T52" fmla="*/ 12 w 269"/>
                  <a:gd name="T53" fmla="*/ 175 h 208"/>
                  <a:gd name="T54" fmla="*/ 51 w 269"/>
                  <a:gd name="T55" fmla="*/ 180 h 208"/>
                  <a:gd name="T56" fmla="*/ 68 w 269"/>
                  <a:gd name="T57" fmla="*/ 191 h 208"/>
                  <a:gd name="T58" fmla="*/ 68 w 269"/>
                  <a:gd name="T59" fmla="*/ 207 h 208"/>
                  <a:gd name="T60" fmla="*/ 91 w 269"/>
                  <a:gd name="T61" fmla="*/ 196 h 208"/>
                  <a:gd name="T62" fmla="*/ 108 w 269"/>
                  <a:gd name="T63" fmla="*/ 175 h 208"/>
                  <a:gd name="T64" fmla="*/ 131 w 269"/>
                  <a:gd name="T65" fmla="*/ 183 h 208"/>
                  <a:gd name="T66" fmla="*/ 184 w 269"/>
                  <a:gd name="T67" fmla="*/ 186 h 2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69" h="208">
                    <a:moveTo>
                      <a:pt x="179" y="166"/>
                    </a:moveTo>
                    <a:lnTo>
                      <a:pt x="207" y="154"/>
                    </a:lnTo>
                    <a:lnTo>
                      <a:pt x="211" y="172"/>
                    </a:lnTo>
                    <a:lnTo>
                      <a:pt x="217" y="180"/>
                    </a:lnTo>
                    <a:lnTo>
                      <a:pt x="228" y="183"/>
                    </a:lnTo>
                    <a:lnTo>
                      <a:pt x="239" y="183"/>
                    </a:lnTo>
                    <a:lnTo>
                      <a:pt x="251" y="183"/>
                    </a:lnTo>
                    <a:lnTo>
                      <a:pt x="257" y="175"/>
                    </a:lnTo>
                    <a:lnTo>
                      <a:pt x="257" y="159"/>
                    </a:lnTo>
                    <a:lnTo>
                      <a:pt x="257" y="151"/>
                    </a:lnTo>
                    <a:lnTo>
                      <a:pt x="257" y="140"/>
                    </a:lnTo>
                    <a:lnTo>
                      <a:pt x="251" y="132"/>
                    </a:lnTo>
                    <a:lnTo>
                      <a:pt x="228" y="116"/>
                    </a:lnTo>
                    <a:lnTo>
                      <a:pt x="228" y="104"/>
                    </a:lnTo>
                    <a:lnTo>
                      <a:pt x="251" y="96"/>
                    </a:lnTo>
                    <a:lnTo>
                      <a:pt x="268" y="92"/>
                    </a:lnTo>
                    <a:lnTo>
                      <a:pt x="268" y="80"/>
                    </a:lnTo>
                    <a:lnTo>
                      <a:pt x="268" y="72"/>
                    </a:lnTo>
                    <a:lnTo>
                      <a:pt x="257" y="64"/>
                    </a:lnTo>
                    <a:lnTo>
                      <a:pt x="245" y="64"/>
                    </a:lnTo>
                    <a:lnTo>
                      <a:pt x="228" y="60"/>
                    </a:lnTo>
                    <a:lnTo>
                      <a:pt x="205" y="60"/>
                    </a:lnTo>
                    <a:lnTo>
                      <a:pt x="188" y="60"/>
                    </a:lnTo>
                    <a:lnTo>
                      <a:pt x="217" y="44"/>
                    </a:lnTo>
                    <a:lnTo>
                      <a:pt x="245" y="28"/>
                    </a:lnTo>
                    <a:lnTo>
                      <a:pt x="245" y="20"/>
                    </a:lnTo>
                    <a:lnTo>
                      <a:pt x="245" y="12"/>
                    </a:lnTo>
                    <a:lnTo>
                      <a:pt x="245" y="4"/>
                    </a:lnTo>
                    <a:lnTo>
                      <a:pt x="234" y="0"/>
                    </a:lnTo>
                    <a:lnTo>
                      <a:pt x="223" y="0"/>
                    </a:lnTo>
                    <a:lnTo>
                      <a:pt x="211" y="0"/>
                    </a:lnTo>
                    <a:lnTo>
                      <a:pt x="194" y="0"/>
                    </a:lnTo>
                    <a:lnTo>
                      <a:pt x="182" y="0"/>
                    </a:lnTo>
                    <a:lnTo>
                      <a:pt x="165" y="0"/>
                    </a:lnTo>
                    <a:lnTo>
                      <a:pt x="143" y="28"/>
                    </a:lnTo>
                    <a:lnTo>
                      <a:pt x="143" y="36"/>
                    </a:lnTo>
                    <a:lnTo>
                      <a:pt x="131" y="44"/>
                    </a:lnTo>
                    <a:lnTo>
                      <a:pt x="80" y="52"/>
                    </a:lnTo>
                    <a:lnTo>
                      <a:pt x="45" y="52"/>
                    </a:lnTo>
                    <a:lnTo>
                      <a:pt x="40" y="68"/>
                    </a:lnTo>
                    <a:lnTo>
                      <a:pt x="40" y="80"/>
                    </a:lnTo>
                    <a:lnTo>
                      <a:pt x="40" y="88"/>
                    </a:lnTo>
                    <a:lnTo>
                      <a:pt x="57" y="92"/>
                    </a:lnTo>
                    <a:lnTo>
                      <a:pt x="68" y="92"/>
                    </a:lnTo>
                    <a:lnTo>
                      <a:pt x="80" y="92"/>
                    </a:lnTo>
                    <a:lnTo>
                      <a:pt x="86" y="100"/>
                    </a:lnTo>
                    <a:lnTo>
                      <a:pt x="34" y="111"/>
                    </a:lnTo>
                    <a:lnTo>
                      <a:pt x="12" y="116"/>
                    </a:lnTo>
                    <a:lnTo>
                      <a:pt x="0" y="116"/>
                    </a:lnTo>
                    <a:lnTo>
                      <a:pt x="0" y="124"/>
                    </a:lnTo>
                    <a:lnTo>
                      <a:pt x="0" y="140"/>
                    </a:lnTo>
                    <a:lnTo>
                      <a:pt x="0" y="148"/>
                    </a:lnTo>
                    <a:lnTo>
                      <a:pt x="6" y="167"/>
                    </a:lnTo>
                    <a:lnTo>
                      <a:pt x="12" y="175"/>
                    </a:lnTo>
                    <a:lnTo>
                      <a:pt x="23" y="180"/>
                    </a:lnTo>
                    <a:lnTo>
                      <a:pt x="51" y="180"/>
                    </a:lnTo>
                    <a:lnTo>
                      <a:pt x="63" y="183"/>
                    </a:lnTo>
                    <a:lnTo>
                      <a:pt x="68" y="191"/>
                    </a:lnTo>
                    <a:lnTo>
                      <a:pt x="68" y="199"/>
                    </a:lnTo>
                    <a:lnTo>
                      <a:pt x="68" y="207"/>
                    </a:lnTo>
                    <a:lnTo>
                      <a:pt x="80" y="207"/>
                    </a:lnTo>
                    <a:lnTo>
                      <a:pt x="91" y="196"/>
                    </a:lnTo>
                    <a:lnTo>
                      <a:pt x="103" y="183"/>
                    </a:lnTo>
                    <a:lnTo>
                      <a:pt x="108" y="175"/>
                    </a:lnTo>
                    <a:lnTo>
                      <a:pt x="120" y="175"/>
                    </a:lnTo>
                    <a:lnTo>
                      <a:pt x="131" y="183"/>
                    </a:lnTo>
                    <a:lnTo>
                      <a:pt x="137" y="199"/>
                    </a:lnTo>
                    <a:lnTo>
                      <a:pt x="184" y="186"/>
                    </a:lnTo>
                    <a:lnTo>
                      <a:pt x="179" y="166"/>
                    </a:lnTo>
                  </a:path>
                </a:pathLst>
              </a:custGeom>
              <a:solidFill>
                <a:srgbClr val="008000"/>
              </a:solidFill>
              <a:ln w="12700" cap="rnd" cmpd="sng">
                <a:solidFill>
                  <a:srgbClr val="037C03"/>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2057" name="Freeform 1063"/>
            <p:cNvSpPr>
              <a:spLocks/>
            </p:cNvSpPr>
            <p:nvPr/>
          </p:nvSpPr>
          <p:spPr bwMode="auto">
            <a:xfrm>
              <a:off x="48" y="3877"/>
              <a:ext cx="2784" cy="251"/>
            </a:xfrm>
            <a:custGeom>
              <a:avLst/>
              <a:gdLst>
                <a:gd name="T0" fmla="*/ 2782 w 1777"/>
                <a:gd name="T1" fmla="*/ 249 h 163"/>
                <a:gd name="T2" fmla="*/ 2662 w 1777"/>
                <a:gd name="T3" fmla="*/ 180 h 163"/>
                <a:gd name="T4" fmla="*/ 2472 w 1777"/>
                <a:gd name="T5" fmla="*/ 77 h 163"/>
                <a:gd name="T6" fmla="*/ 2358 w 1777"/>
                <a:gd name="T7" fmla="*/ 54 h 163"/>
                <a:gd name="T8" fmla="*/ 2259 w 1777"/>
                <a:gd name="T9" fmla="*/ 54 h 163"/>
                <a:gd name="T10" fmla="*/ 2070 w 1777"/>
                <a:gd name="T11" fmla="*/ 29 h 163"/>
                <a:gd name="T12" fmla="*/ 1961 w 1777"/>
                <a:gd name="T13" fmla="*/ 6 h 163"/>
                <a:gd name="T14" fmla="*/ 1817 w 1777"/>
                <a:gd name="T15" fmla="*/ 0 h 163"/>
                <a:gd name="T16" fmla="*/ 1131 w 1777"/>
                <a:gd name="T17" fmla="*/ 25 h 163"/>
                <a:gd name="T18" fmla="*/ 888 w 1777"/>
                <a:gd name="T19" fmla="*/ 74 h 163"/>
                <a:gd name="T20" fmla="*/ 671 w 1777"/>
                <a:gd name="T21" fmla="*/ 74 h 163"/>
                <a:gd name="T22" fmla="*/ 562 w 1777"/>
                <a:gd name="T23" fmla="*/ 42 h 163"/>
                <a:gd name="T24" fmla="*/ 418 w 1777"/>
                <a:gd name="T25" fmla="*/ 62 h 163"/>
                <a:gd name="T26" fmla="*/ 310 w 1777"/>
                <a:gd name="T27" fmla="*/ 103 h 163"/>
                <a:gd name="T28" fmla="*/ 207 w 1777"/>
                <a:gd name="T29" fmla="*/ 95 h 163"/>
                <a:gd name="T30" fmla="*/ 0 w 1777"/>
                <a:gd name="T31" fmla="*/ 139 h 163"/>
                <a:gd name="T32" fmla="*/ 0 w 1777"/>
                <a:gd name="T33" fmla="*/ 168 h 163"/>
                <a:gd name="T34" fmla="*/ 111 w 1777"/>
                <a:gd name="T35" fmla="*/ 233 h 163"/>
                <a:gd name="T36" fmla="*/ 238 w 1777"/>
                <a:gd name="T37" fmla="*/ 249 h 163"/>
                <a:gd name="T38" fmla="*/ 2782 w 1777"/>
                <a:gd name="T39" fmla="*/ 249 h 16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77" h="163">
                  <a:moveTo>
                    <a:pt x="1776" y="162"/>
                  </a:moveTo>
                  <a:lnTo>
                    <a:pt x="1699" y="117"/>
                  </a:lnTo>
                  <a:lnTo>
                    <a:pt x="1578" y="50"/>
                  </a:lnTo>
                  <a:lnTo>
                    <a:pt x="1505" y="35"/>
                  </a:lnTo>
                  <a:lnTo>
                    <a:pt x="1442" y="35"/>
                  </a:lnTo>
                  <a:lnTo>
                    <a:pt x="1321" y="19"/>
                  </a:lnTo>
                  <a:lnTo>
                    <a:pt x="1252" y="4"/>
                  </a:lnTo>
                  <a:lnTo>
                    <a:pt x="1160" y="0"/>
                  </a:lnTo>
                  <a:lnTo>
                    <a:pt x="722" y="16"/>
                  </a:lnTo>
                  <a:lnTo>
                    <a:pt x="567" y="48"/>
                  </a:lnTo>
                  <a:lnTo>
                    <a:pt x="428" y="48"/>
                  </a:lnTo>
                  <a:lnTo>
                    <a:pt x="359" y="27"/>
                  </a:lnTo>
                  <a:lnTo>
                    <a:pt x="267" y="40"/>
                  </a:lnTo>
                  <a:lnTo>
                    <a:pt x="198" y="67"/>
                  </a:lnTo>
                  <a:lnTo>
                    <a:pt x="132" y="62"/>
                  </a:lnTo>
                  <a:lnTo>
                    <a:pt x="0" y="90"/>
                  </a:lnTo>
                  <a:lnTo>
                    <a:pt x="0" y="109"/>
                  </a:lnTo>
                  <a:lnTo>
                    <a:pt x="71" y="151"/>
                  </a:lnTo>
                  <a:lnTo>
                    <a:pt x="152" y="162"/>
                  </a:lnTo>
                  <a:lnTo>
                    <a:pt x="1776" y="162"/>
                  </a:lnTo>
                </a:path>
              </a:pathLst>
            </a:custGeom>
            <a:solidFill>
              <a:srgbClr val="00A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Tree>
  </p:cSld>
  <p:clrMapOvr>
    <a:overrideClrMapping bg1="lt1" tx1="dk1" bg2="lt2" tx2="dk2" accent1="accent1" accent2="accent2" accent3="accent3" accent4="accent4" accent5="accent5" accent6="accent6" hlink="hlink" folHlink="folHlink"/>
  </p:clrMapOvr>
  <p:transition>
    <p:wipe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2086"/>
          <p:cNvGrpSpPr>
            <a:grpSpLocks/>
          </p:cNvGrpSpPr>
          <p:nvPr/>
        </p:nvGrpSpPr>
        <p:grpSpPr bwMode="auto">
          <a:xfrm>
            <a:off x="685800" y="762000"/>
            <a:ext cx="7696200" cy="4953000"/>
            <a:chOff x="432" y="480"/>
            <a:chExt cx="4848" cy="3120"/>
          </a:xfrm>
        </p:grpSpPr>
        <p:grpSp>
          <p:nvGrpSpPr>
            <p:cNvPr id="11267" name="Group 2058"/>
            <p:cNvGrpSpPr>
              <a:grpSpLocks/>
            </p:cNvGrpSpPr>
            <p:nvPr/>
          </p:nvGrpSpPr>
          <p:grpSpPr bwMode="auto">
            <a:xfrm>
              <a:off x="1020" y="2729"/>
              <a:ext cx="3924" cy="871"/>
              <a:chOff x="1356" y="3288"/>
              <a:chExt cx="3924" cy="792"/>
            </a:xfrm>
          </p:grpSpPr>
          <p:grpSp>
            <p:nvGrpSpPr>
              <p:cNvPr id="11293" name="Group 2059"/>
              <p:cNvGrpSpPr>
                <a:grpSpLocks/>
              </p:cNvGrpSpPr>
              <p:nvPr/>
            </p:nvGrpSpPr>
            <p:grpSpPr bwMode="auto">
              <a:xfrm>
                <a:off x="1920" y="3648"/>
                <a:ext cx="3360" cy="432"/>
                <a:chOff x="1920" y="3648"/>
                <a:chExt cx="3360" cy="432"/>
              </a:xfrm>
            </p:grpSpPr>
            <p:sp>
              <p:nvSpPr>
                <p:cNvPr id="11297" name="Rectangle 2060"/>
                <p:cNvSpPr>
                  <a:spLocks noChangeArrowheads="1"/>
                </p:cNvSpPr>
                <p:nvPr/>
              </p:nvSpPr>
              <p:spPr bwMode="auto">
                <a:xfrm>
                  <a:off x="1920" y="3648"/>
                  <a:ext cx="3360" cy="432"/>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1298" name="Text Box 2061"/>
                <p:cNvSpPr txBox="1">
                  <a:spLocks noChangeArrowheads="1"/>
                </p:cNvSpPr>
                <p:nvPr/>
              </p:nvSpPr>
              <p:spPr bwMode="auto">
                <a:xfrm>
                  <a:off x="1968" y="3696"/>
                  <a:ext cx="3264" cy="33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s-CR" altLang="es-CR" sz="1600" b="1"/>
                    <a:t>Orientado a garantizar la legalidad y la eficiencia de los controles internos y del manejo de los fondos públicos</a:t>
                  </a:r>
                </a:p>
              </p:txBody>
            </p:sp>
          </p:grpSp>
          <p:grpSp>
            <p:nvGrpSpPr>
              <p:cNvPr id="11294" name="Group 2062"/>
              <p:cNvGrpSpPr>
                <a:grpSpLocks/>
              </p:cNvGrpSpPr>
              <p:nvPr/>
            </p:nvGrpSpPr>
            <p:grpSpPr bwMode="auto">
              <a:xfrm>
                <a:off x="1356" y="3288"/>
                <a:ext cx="576" cy="567"/>
                <a:chOff x="1056" y="3369"/>
                <a:chExt cx="576" cy="567"/>
              </a:xfrm>
            </p:grpSpPr>
            <p:sp>
              <p:nvSpPr>
                <p:cNvPr id="11295" name="Line 2063"/>
                <p:cNvSpPr>
                  <a:spLocks noChangeShapeType="1"/>
                </p:cNvSpPr>
                <p:nvPr/>
              </p:nvSpPr>
              <p:spPr bwMode="auto">
                <a:xfrm>
                  <a:off x="1056" y="3369"/>
                  <a:ext cx="0" cy="567"/>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1296" name="Line 2064"/>
                <p:cNvSpPr>
                  <a:spLocks noChangeShapeType="1"/>
                </p:cNvSpPr>
                <p:nvPr/>
              </p:nvSpPr>
              <p:spPr bwMode="auto">
                <a:xfrm>
                  <a:off x="1056" y="3936"/>
                  <a:ext cx="576" cy="0"/>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sp>
          <p:nvSpPr>
            <p:cNvPr id="11268" name="Rectangle 2051"/>
            <p:cNvSpPr>
              <a:spLocks noChangeArrowheads="1"/>
            </p:cNvSpPr>
            <p:nvPr/>
          </p:nvSpPr>
          <p:spPr bwMode="auto">
            <a:xfrm>
              <a:off x="432" y="698"/>
              <a:ext cx="4848" cy="2269"/>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nvGrpSpPr>
            <p:cNvPr id="11269" name="Group 2052"/>
            <p:cNvGrpSpPr>
              <a:grpSpLocks/>
            </p:cNvGrpSpPr>
            <p:nvPr/>
          </p:nvGrpSpPr>
          <p:grpSpPr bwMode="auto">
            <a:xfrm>
              <a:off x="960" y="2096"/>
              <a:ext cx="1360" cy="634"/>
              <a:chOff x="960" y="3024"/>
              <a:chExt cx="1360" cy="576"/>
            </a:xfrm>
          </p:grpSpPr>
          <p:sp>
            <p:nvSpPr>
              <p:cNvPr id="11291" name="AutoShape 2053"/>
              <p:cNvSpPr>
                <a:spLocks noChangeArrowheads="1"/>
              </p:cNvSpPr>
              <p:nvPr/>
            </p:nvSpPr>
            <p:spPr bwMode="auto">
              <a:xfrm>
                <a:off x="960" y="3024"/>
                <a:ext cx="1360" cy="576"/>
              </a:xfrm>
              <a:prstGeom prst="roundRect">
                <a:avLst>
                  <a:gd name="adj" fmla="val 16667"/>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1292" name="Text Box 2054"/>
              <p:cNvSpPr txBox="1">
                <a:spLocks noChangeArrowheads="1"/>
              </p:cNvSpPr>
              <p:nvPr/>
            </p:nvSpPr>
            <p:spPr bwMode="auto">
              <a:xfrm>
                <a:off x="992" y="3129"/>
                <a:ext cx="1296" cy="33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b="1">
                    <a:solidFill>
                      <a:schemeClr val="bg2"/>
                    </a:solidFill>
                  </a:rPr>
                  <a:t>ADMINISTRACIÓN ACTIVA</a:t>
                </a:r>
              </a:p>
            </p:txBody>
          </p:sp>
        </p:grpSp>
        <p:grpSp>
          <p:nvGrpSpPr>
            <p:cNvPr id="11270" name="Group 2055"/>
            <p:cNvGrpSpPr>
              <a:grpSpLocks/>
            </p:cNvGrpSpPr>
            <p:nvPr/>
          </p:nvGrpSpPr>
          <p:grpSpPr bwMode="auto">
            <a:xfrm>
              <a:off x="3368" y="2096"/>
              <a:ext cx="1360" cy="634"/>
              <a:chOff x="2832" y="3024"/>
              <a:chExt cx="1360" cy="576"/>
            </a:xfrm>
          </p:grpSpPr>
          <p:sp>
            <p:nvSpPr>
              <p:cNvPr id="11289" name="AutoShape 2056"/>
              <p:cNvSpPr>
                <a:spLocks noChangeArrowheads="1"/>
              </p:cNvSpPr>
              <p:nvPr/>
            </p:nvSpPr>
            <p:spPr bwMode="auto">
              <a:xfrm>
                <a:off x="2832" y="3024"/>
                <a:ext cx="1360" cy="576"/>
              </a:xfrm>
              <a:prstGeom prst="roundRect">
                <a:avLst>
                  <a:gd name="adj" fmla="val 16667"/>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1290" name="Text Box 2057"/>
              <p:cNvSpPr txBox="1">
                <a:spLocks noChangeArrowheads="1"/>
              </p:cNvSpPr>
              <p:nvPr/>
            </p:nvSpPr>
            <p:spPr bwMode="auto">
              <a:xfrm>
                <a:off x="2936" y="3129"/>
                <a:ext cx="1152" cy="33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b="1"/>
                  <a:t>AUDITORÍA</a:t>
                </a:r>
                <a:br>
                  <a:rPr lang="en-US" altLang="es-CR" sz="1600" b="1"/>
                </a:br>
                <a:r>
                  <a:rPr lang="en-US" altLang="es-CR" sz="1600" b="1"/>
                  <a:t>INTERNA</a:t>
                </a:r>
              </a:p>
            </p:txBody>
          </p:sp>
        </p:grpSp>
        <p:sp>
          <p:nvSpPr>
            <p:cNvPr id="11271" name="Rectangle 2065"/>
            <p:cNvSpPr>
              <a:spLocks noChangeArrowheads="1"/>
            </p:cNvSpPr>
            <p:nvPr/>
          </p:nvSpPr>
          <p:spPr bwMode="auto">
            <a:xfrm>
              <a:off x="432" y="480"/>
              <a:ext cx="4848" cy="317"/>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1272" name="Text Box 2066"/>
            <p:cNvSpPr txBox="1">
              <a:spLocks noChangeArrowheads="1"/>
            </p:cNvSpPr>
            <p:nvPr/>
          </p:nvSpPr>
          <p:spPr bwMode="auto">
            <a:xfrm>
              <a:off x="768" y="480"/>
              <a:ext cx="4176" cy="288"/>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s-ES_tradnl" altLang="es-CR" sz="2400" b="1">
                  <a:solidFill>
                    <a:schemeClr val="bg2"/>
                  </a:solidFill>
                </a:rPr>
                <a:t>Sistema de Control y Fiscalización Superiores</a:t>
              </a:r>
            </a:p>
          </p:txBody>
        </p:sp>
        <p:grpSp>
          <p:nvGrpSpPr>
            <p:cNvPr id="11273" name="Group 2067"/>
            <p:cNvGrpSpPr>
              <a:grpSpLocks/>
            </p:cNvGrpSpPr>
            <p:nvPr/>
          </p:nvGrpSpPr>
          <p:grpSpPr bwMode="auto">
            <a:xfrm>
              <a:off x="1656" y="1252"/>
              <a:ext cx="2400" cy="844"/>
              <a:chOff x="1584" y="2304"/>
              <a:chExt cx="2400" cy="768"/>
            </a:xfrm>
          </p:grpSpPr>
          <p:grpSp>
            <p:nvGrpSpPr>
              <p:cNvPr id="11285" name="Group 2068"/>
              <p:cNvGrpSpPr>
                <a:grpSpLocks/>
              </p:cNvGrpSpPr>
              <p:nvPr/>
            </p:nvGrpSpPr>
            <p:grpSpPr bwMode="auto">
              <a:xfrm>
                <a:off x="1584" y="2304"/>
                <a:ext cx="2400" cy="768"/>
                <a:chOff x="1584" y="2304"/>
                <a:chExt cx="2400" cy="768"/>
              </a:xfrm>
            </p:grpSpPr>
            <p:sp>
              <p:nvSpPr>
                <p:cNvPr id="11287" name="Line 2069"/>
                <p:cNvSpPr>
                  <a:spLocks noChangeShapeType="1"/>
                </p:cNvSpPr>
                <p:nvPr/>
              </p:nvSpPr>
              <p:spPr bwMode="auto">
                <a:xfrm>
                  <a:off x="1584" y="2304"/>
                  <a:ext cx="24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1288" name="Line 2070"/>
                <p:cNvSpPr>
                  <a:spLocks noChangeShapeType="1"/>
                </p:cNvSpPr>
                <p:nvPr/>
              </p:nvSpPr>
              <p:spPr bwMode="auto">
                <a:xfrm>
                  <a:off x="1584" y="2304"/>
                  <a:ext cx="0" cy="768"/>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sp>
            <p:nvSpPr>
              <p:cNvPr id="11286" name="Line 2071"/>
              <p:cNvSpPr>
                <a:spLocks noChangeShapeType="1"/>
              </p:cNvSpPr>
              <p:nvPr/>
            </p:nvSpPr>
            <p:spPr bwMode="auto">
              <a:xfrm>
                <a:off x="3984" y="2304"/>
                <a:ext cx="0" cy="768"/>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11274" name="Group 2072"/>
            <p:cNvGrpSpPr>
              <a:grpSpLocks/>
            </p:cNvGrpSpPr>
            <p:nvPr/>
          </p:nvGrpSpPr>
          <p:grpSpPr bwMode="auto">
            <a:xfrm>
              <a:off x="2176" y="935"/>
              <a:ext cx="1360" cy="633"/>
              <a:chOff x="1224" y="2112"/>
              <a:chExt cx="1360" cy="576"/>
            </a:xfrm>
          </p:grpSpPr>
          <p:sp>
            <p:nvSpPr>
              <p:cNvPr id="11283" name="AutoShape 2073"/>
              <p:cNvSpPr>
                <a:spLocks noChangeArrowheads="1"/>
              </p:cNvSpPr>
              <p:nvPr/>
            </p:nvSpPr>
            <p:spPr bwMode="auto">
              <a:xfrm>
                <a:off x="1224" y="2112"/>
                <a:ext cx="1360" cy="576"/>
              </a:xfrm>
              <a:prstGeom prst="roundRect">
                <a:avLst>
                  <a:gd name="adj" fmla="val 16667"/>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1284" name="Text Box 2074"/>
              <p:cNvSpPr txBox="1">
                <a:spLocks noChangeArrowheads="1"/>
              </p:cNvSpPr>
              <p:nvPr/>
            </p:nvSpPr>
            <p:spPr bwMode="auto">
              <a:xfrm>
                <a:off x="1316" y="2140"/>
                <a:ext cx="1176" cy="47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b="1">
                    <a:solidFill>
                      <a:schemeClr val="bg2"/>
                    </a:solidFill>
                  </a:rPr>
                  <a:t>CONTRALORÍA GENERAL DE LA REPÚBLICA</a:t>
                </a:r>
              </a:p>
            </p:txBody>
          </p:sp>
        </p:grpSp>
        <p:grpSp>
          <p:nvGrpSpPr>
            <p:cNvPr id="11275" name="Group 2075"/>
            <p:cNvGrpSpPr>
              <a:grpSpLocks/>
            </p:cNvGrpSpPr>
            <p:nvPr/>
          </p:nvGrpSpPr>
          <p:grpSpPr bwMode="auto">
            <a:xfrm>
              <a:off x="564" y="1443"/>
              <a:ext cx="4584" cy="597"/>
              <a:chOff x="552" y="2016"/>
              <a:chExt cx="4584" cy="543"/>
            </a:xfrm>
          </p:grpSpPr>
          <p:sp>
            <p:nvSpPr>
              <p:cNvPr id="11281" name="Text Box 2076"/>
              <p:cNvSpPr txBox="1">
                <a:spLocks noChangeArrowheads="1"/>
              </p:cNvSpPr>
              <p:nvPr/>
            </p:nvSpPr>
            <p:spPr bwMode="auto">
              <a:xfrm>
                <a:off x="552" y="2016"/>
                <a:ext cx="1056" cy="54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spcBef>
                    <a:spcPct val="50000"/>
                  </a:spcBef>
                </a:pPr>
                <a:r>
                  <a:rPr lang="en-US" altLang="es-CR" sz="1600">
                    <a:solidFill>
                      <a:schemeClr val="bg2"/>
                    </a:solidFill>
                  </a:rPr>
                  <a:t>Control y rectoría</a:t>
                </a:r>
                <a:br>
                  <a:rPr lang="en-US" altLang="es-CR" sz="1600">
                    <a:solidFill>
                      <a:schemeClr val="bg2"/>
                    </a:solidFill>
                  </a:rPr>
                </a:br>
                <a:r>
                  <a:rPr lang="en-US" altLang="es-CR" sz="1600">
                    <a:solidFill>
                      <a:schemeClr val="bg2"/>
                    </a:solidFill>
                  </a:rPr>
                  <a:t>Constitucional </a:t>
                </a:r>
              </a:p>
              <a:p>
                <a:pPr algn="r">
                  <a:spcBef>
                    <a:spcPct val="50000"/>
                  </a:spcBef>
                </a:pPr>
                <a:r>
                  <a:rPr lang="en-US" altLang="es-CR" sz="1600">
                    <a:solidFill>
                      <a:schemeClr val="bg2"/>
                    </a:solidFill>
                  </a:rPr>
                  <a:t>12 y 24 </a:t>
                </a:r>
                <a:r>
                  <a:rPr lang="en-US" altLang="es-CR" sz="1200">
                    <a:solidFill>
                      <a:schemeClr val="bg2"/>
                    </a:solidFill>
                  </a:rPr>
                  <a:t>LOCGR</a:t>
                </a:r>
              </a:p>
            </p:txBody>
          </p:sp>
          <p:sp>
            <p:nvSpPr>
              <p:cNvPr id="11282" name="Text Box 2077"/>
              <p:cNvSpPr txBox="1">
                <a:spLocks noChangeArrowheads="1"/>
              </p:cNvSpPr>
              <p:nvPr/>
            </p:nvSpPr>
            <p:spPr bwMode="auto">
              <a:xfrm>
                <a:off x="4080" y="2016"/>
                <a:ext cx="1056" cy="54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spcBef>
                    <a:spcPct val="50000"/>
                  </a:spcBef>
                </a:pPr>
                <a:r>
                  <a:rPr lang="es-CR" altLang="es-CR" sz="1600">
                    <a:solidFill>
                      <a:schemeClr val="bg2"/>
                    </a:solidFill>
                  </a:rPr>
                  <a:t>Control y rectoría</a:t>
                </a:r>
                <a:br>
                  <a:rPr lang="es-CR" altLang="es-CR" sz="1600">
                    <a:solidFill>
                      <a:schemeClr val="bg2"/>
                    </a:solidFill>
                  </a:rPr>
                </a:br>
                <a:r>
                  <a:rPr lang="es-CR" altLang="es-CR" sz="1600">
                    <a:solidFill>
                      <a:schemeClr val="bg2"/>
                    </a:solidFill>
                  </a:rPr>
                  <a:t>Constitucional</a:t>
                </a:r>
              </a:p>
              <a:p>
                <a:pPr>
                  <a:spcBef>
                    <a:spcPct val="50000"/>
                  </a:spcBef>
                </a:pPr>
                <a:r>
                  <a:rPr lang="es-CR" altLang="es-CR" sz="1600">
                    <a:solidFill>
                      <a:schemeClr val="bg2"/>
                    </a:solidFill>
                  </a:rPr>
                  <a:t>12, 26  </a:t>
                </a:r>
                <a:r>
                  <a:rPr lang="es-CR" altLang="es-CR" sz="1200">
                    <a:solidFill>
                      <a:schemeClr val="bg2"/>
                    </a:solidFill>
                  </a:rPr>
                  <a:t>LOCGR</a:t>
                </a:r>
              </a:p>
            </p:txBody>
          </p:sp>
        </p:grpSp>
        <p:sp>
          <p:nvSpPr>
            <p:cNvPr id="11276" name="Text Box 2078"/>
            <p:cNvSpPr txBox="1">
              <a:spLocks noChangeArrowheads="1"/>
            </p:cNvSpPr>
            <p:nvPr/>
          </p:nvSpPr>
          <p:spPr bwMode="auto">
            <a:xfrm>
              <a:off x="2352" y="2562"/>
              <a:ext cx="1056" cy="366"/>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s-CR" altLang="es-CR" sz="1600">
                  <a:solidFill>
                    <a:schemeClr val="bg2"/>
                  </a:solidFill>
                </a:rPr>
                <a:t>Control y asesoría</a:t>
              </a:r>
              <a:br>
                <a:rPr lang="es-CR" altLang="es-CR" sz="1600">
                  <a:solidFill>
                    <a:schemeClr val="bg2"/>
                  </a:solidFill>
                </a:rPr>
              </a:br>
              <a:r>
                <a:rPr lang="es-CR" altLang="es-CR" sz="1600">
                  <a:solidFill>
                    <a:schemeClr val="bg2"/>
                  </a:solidFill>
                </a:rPr>
                <a:t>63 y 64</a:t>
              </a:r>
            </a:p>
          </p:txBody>
        </p:sp>
        <p:sp>
          <p:nvSpPr>
            <p:cNvPr id="11277" name="Line 2079"/>
            <p:cNvSpPr>
              <a:spLocks noChangeShapeType="1"/>
            </p:cNvSpPr>
            <p:nvPr/>
          </p:nvSpPr>
          <p:spPr bwMode="auto">
            <a:xfrm>
              <a:off x="2304" y="2448"/>
              <a:ext cx="1077" cy="0"/>
            </a:xfrm>
            <a:prstGeom prst="line">
              <a:avLst/>
            </a:prstGeom>
            <a:noFill/>
            <a:ln w="3810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nvGrpSpPr>
            <p:cNvPr id="11278" name="Group 2085"/>
            <p:cNvGrpSpPr>
              <a:grpSpLocks/>
            </p:cNvGrpSpPr>
            <p:nvPr/>
          </p:nvGrpSpPr>
          <p:grpSpPr bwMode="auto">
            <a:xfrm>
              <a:off x="528" y="912"/>
              <a:ext cx="2736" cy="1968"/>
              <a:chOff x="528" y="912"/>
              <a:chExt cx="2736" cy="1968"/>
            </a:xfrm>
          </p:grpSpPr>
          <p:sp>
            <p:nvSpPr>
              <p:cNvPr id="11279" name="AutoShape 2081"/>
              <p:cNvSpPr>
                <a:spLocks noChangeArrowheads="1"/>
              </p:cNvSpPr>
              <p:nvPr/>
            </p:nvSpPr>
            <p:spPr bwMode="auto">
              <a:xfrm>
                <a:off x="528" y="912"/>
                <a:ext cx="2736" cy="1968"/>
              </a:xfrm>
              <a:prstGeom prst="wedgeRectCallout">
                <a:avLst>
                  <a:gd name="adj1" fmla="val 55481"/>
                  <a:gd name="adj2" fmla="val 37653"/>
                </a:avLst>
              </a:prstGeom>
              <a:gradFill rotWithShape="0">
                <a:gsLst>
                  <a:gs pos="0">
                    <a:srgbClr val="66FFCC"/>
                  </a:gs>
                  <a:gs pos="50000">
                    <a:srgbClr val="FFFFFF"/>
                  </a:gs>
                  <a:gs pos="100000">
                    <a:srgbClr val="66FFCC"/>
                  </a:gs>
                </a:gsLst>
                <a:lin ang="5400000" scaled="1"/>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endParaRPr lang="es-ES" altLang="es-CR" sz="1800">
                  <a:solidFill>
                    <a:schemeClr val="tx2"/>
                  </a:solidFill>
                </a:endParaRPr>
              </a:p>
            </p:txBody>
          </p:sp>
          <p:sp>
            <p:nvSpPr>
              <p:cNvPr id="184354" name="Text Box 2082"/>
              <p:cNvSpPr txBox="1">
                <a:spLocks noChangeArrowheads="1"/>
              </p:cNvSpPr>
              <p:nvPr/>
            </p:nvSpPr>
            <p:spPr bwMode="auto">
              <a:xfrm>
                <a:off x="624" y="1008"/>
                <a:ext cx="2506" cy="1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just">
                  <a:defRPr/>
                </a:pPr>
                <a:r>
                  <a:rPr lang="es-CR" altLang="es-CR" sz="1800" u="sng" smtClean="0">
                    <a:solidFill>
                      <a:schemeClr val="tx2"/>
                    </a:solidFill>
                    <a:effectLst>
                      <a:outerShdw blurRad="38100" dist="38100" dir="2700000" algn="tl">
                        <a:srgbClr val="FFFFFF"/>
                      </a:outerShdw>
                    </a:effectLst>
                  </a:rPr>
                  <a:t>Es parte del sistema de control interno</a:t>
                </a:r>
                <a:r>
                  <a:rPr lang="es-CR" altLang="es-CR" sz="1800" smtClean="0">
                    <a:solidFill>
                      <a:schemeClr val="tx2"/>
                    </a:solidFill>
                  </a:rPr>
                  <a:t>. Actividad independiente, objetiva y asesora que dentro de la institución  </a:t>
                </a:r>
                <a:r>
                  <a:rPr lang="es-CR" altLang="es-CR" sz="1800" u="sng" smtClean="0">
                    <a:solidFill>
                      <a:schemeClr val="tx2"/>
                    </a:solidFill>
                  </a:rPr>
                  <a:t>apoya a la Administración</a:t>
                </a:r>
                <a:r>
                  <a:rPr lang="es-CR" altLang="es-CR" sz="1800" smtClean="0">
                    <a:solidFill>
                      <a:schemeClr val="tx2"/>
                    </a:solidFill>
                  </a:rPr>
                  <a:t> a mejorar los controles y al éxito en su gestión.  </a:t>
                </a:r>
                <a:r>
                  <a:rPr lang="es-CR" altLang="es-CR" sz="1800" u="sng" smtClean="0">
                    <a:solidFill>
                      <a:schemeClr val="tx2"/>
                    </a:solidFill>
                  </a:rPr>
                  <a:t>Proporciona a los ciudadanos</a:t>
                </a:r>
                <a:r>
                  <a:rPr lang="es-CR" altLang="es-CR" sz="1800" smtClean="0">
                    <a:solidFill>
                      <a:schemeClr val="tx2"/>
                    </a:solidFill>
                  </a:rPr>
                  <a:t> una garantía razonable de que la actuación del Jerarca y el resto de la administración se ajusta a criterios de legalidad y sanas prácticas</a:t>
                </a:r>
                <a:endParaRPr lang="es-ES" altLang="es-CR" sz="1800" smtClean="0">
                  <a:solidFill>
                    <a:schemeClr val="tx2"/>
                  </a:solidFill>
                </a:endParaRPr>
              </a:p>
            </p:txBody>
          </p:sp>
        </p:grpSp>
      </p:gr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10"/>
          <p:cNvGrpSpPr>
            <a:grpSpLocks/>
          </p:cNvGrpSpPr>
          <p:nvPr/>
        </p:nvGrpSpPr>
        <p:grpSpPr bwMode="auto">
          <a:xfrm>
            <a:off x="1619250" y="4332288"/>
            <a:ext cx="6229350" cy="1382712"/>
            <a:chOff x="1356" y="3288"/>
            <a:chExt cx="3924" cy="792"/>
          </a:xfrm>
        </p:grpSpPr>
        <p:grpSp>
          <p:nvGrpSpPr>
            <p:cNvPr id="12316" name="Group 11"/>
            <p:cNvGrpSpPr>
              <a:grpSpLocks/>
            </p:cNvGrpSpPr>
            <p:nvPr/>
          </p:nvGrpSpPr>
          <p:grpSpPr bwMode="auto">
            <a:xfrm>
              <a:off x="1920" y="3648"/>
              <a:ext cx="3360" cy="432"/>
              <a:chOff x="1920" y="3648"/>
              <a:chExt cx="3360" cy="432"/>
            </a:xfrm>
          </p:grpSpPr>
          <p:sp>
            <p:nvSpPr>
              <p:cNvPr id="12320" name="Rectangle 12"/>
              <p:cNvSpPr>
                <a:spLocks noChangeArrowheads="1"/>
              </p:cNvSpPr>
              <p:nvPr/>
            </p:nvSpPr>
            <p:spPr bwMode="auto">
              <a:xfrm>
                <a:off x="1920" y="3648"/>
                <a:ext cx="3360" cy="432"/>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2321" name="Text Box 13"/>
              <p:cNvSpPr txBox="1">
                <a:spLocks noChangeArrowheads="1"/>
              </p:cNvSpPr>
              <p:nvPr/>
            </p:nvSpPr>
            <p:spPr bwMode="auto">
              <a:xfrm>
                <a:off x="1968" y="3696"/>
                <a:ext cx="3264" cy="33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s-CR" altLang="es-CR" sz="1600" b="1"/>
                  <a:t>Orientado a garantizar la legalidad y la eficiencia de los controles internos y del manejo de los fondos públicos</a:t>
                </a:r>
              </a:p>
            </p:txBody>
          </p:sp>
        </p:grpSp>
        <p:grpSp>
          <p:nvGrpSpPr>
            <p:cNvPr id="12317" name="Group 14"/>
            <p:cNvGrpSpPr>
              <a:grpSpLocks/>
            </p:cNvGrpSpPr>
            <p:nvPr/>
          </p:nvGrpSpPr>
          <p:grpSpPr bwMode="auto">
            <a:xfrm>
              <a:off x="1356" y="3288"/>
              <a:ext cx="576" cy="567"/>
              <a:chOff x="1056" y="3369"/>
              <a:chExt cx="576" cy="567"/>
            </a:xfrm>
          </p:grpSpPr>
          <p:sp>
            <p:nvSpPr>
              <p:cNvPr id="12318" name="Line 15"/>
              <p:cNvSpPr>
                <a:spLocks noChangeShapeType="1"/>
              </p:cNvSpPr>
              <p:nvPr/>
            </p:nvSpPr>
            <p:spPr bwMode="auto">
              <a:xfrm>
                <a:off x="1056" y="3369"/>
                <a:ext cx="0" cy="567"/>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2319" name="Line 16"/>
              <p:cNvSpPr>
                <a:spLocks noChangeShapeType="1"/>
              </p:cNvSpPr>
              <p:nvPr/>
            </p:nvSpPr>
            <p:spPr bwMode="auto">
              <a:xfrm>
                <a:off x="1056" y="3936"/>
                <a:ext cx="576" cy="0"/>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sp>
        <p:nvSpPr>
          <p:cNvPr id="12291" name="Rectangle 3"/>
          <p:cNvSpPr>
            <a:spLocks noChangeArrowheads="1"/>
          </p:cNvSpPr>
          <p:nvPr/>
        </p:nvSpPr>
        <p:spPr bwMode="auto">
          <a:xfrm>
            <a:off x="685800" y="1108075"/>
            <a:ext cx="7696200" cy="360203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nvGrpSpPr>
          <p:cNvPr id="12292" name="Group 4"/>
          <p:cNvGrpSpPr>
            <a:grpSpLocks/>
          </p:cNvGrpSpPr>
          <p:nvPr/>
        </p:nvGrpSpPr>
        <p:grpSpPr bwMode="auto">
          <a:xfrm>
            <a:off x="1524000" y="3327400"/>
            <a:ext cx="2159000" cy="1006475"/>
            <a:chOff x="960" y="3024"/>
            <a:chExt cx="1360" cy="576"/>
          </a:xfrm>
        </p:grpSpPr>
        <p:sp>
          <p:nvSpPr>
            <p:cNvPr id="12314" name="AutoShape 5"/>
            <p:cNvSpPr>
              <a:spLocks noChangeArrowheads="1"/>
            </p:cNvSpPr>
            <p:nvPr/>
          </p:nvSpPr>
          <p:spPr bwMode="auto">
            <a:xfrm>
              <a:off x="960" y="3024"/>
              <a:ext cx="1360" cy="576"/>
            </a:xfrm>
            <a:prstGeom prst="roundRect">
              <a:avLst>
                <a:gd name="adj" fmla="val 16667"/>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2315" name="Text Box 6"/>
            <p:cNvSpPr txBox="1">
              <a:spLocks noChangeArrowheads="1"/>
            </p:cNvSpPr>
            <p:nvPr/>
          </p:nvSpPr>
          <p:spPr bwMode="auto">
            <a:xfrm>
              <a:off x="992" y="3129"/>
              <a:ext cx="1296" cy="33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b="1">
                  <a:solidFill>
                    <a:schemeClr val="bg2"/>
                  </a:solidFill>
                </a:rPr>
                <a:t>ADMINISTRACIÓN ACTIVA</a:t>
              </a:r>
            </a:p>
          </p:txBody>
        </p:sp>
      </p:grpSp>
      <p:grpSp>
        <p:nvGrpSpPr>
          <p:cNvPr id="12293" name="Group 7"/>
          <p:cNvGrpSpPr>
            <a:grpSpLocks/>
          </p:cNvGrpSpPr>
          <p:nvPr/>
        </p:nvGrpSpPr>
        <p:grpSpPr bwMode="auto">
          <a:xfrm>
            <a:off x="5346700" y="3327400"/>
            <a:ext cx="2159000" cy="1006475"/>
            <a:chOff x="2832" y="3024"/>
            <a:chExt cx="1360" cy="576"/>
          </a:xfrm>
        </p:grpSpPr>
        <p:sp>
          <p:nvSpPr>
            <p:cNvPr id="12312" name="AutoShape 8"/>
            <p:cNvSpPr>
              <a:spLocks noChangeArrowheads="1"/>
            </p:cNvSpPr>
            <p:nvPr/>
          </p:nvSpPr>
          <p:spPr bwMode="auto">
            <a:xfrm>
              <a:off x="2832" y="3024"/>
              <a:ext cx="1360" cy="576"/>
            </a:xfrm>
            <a:prstGeom prst="roundRect">
              <a:avLst>
                <a:gd name="adj" fmla="val 16667"/>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2313" name="Text Box 9"/>
            <p:cNvSpPr txBox="1">
              <a:spLocks noChangeArrowheads="1"/>
            </p:cNvSpPr>
            <p:nvPr/>
          </p:nvSpPr>
          <p:spPr bwMode="auto">
            <a:xfrm>
              <a:off x="2936" y="3129"/>
              <a:ext cx="1152" cy="33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b="1">
                  <a:solidFill>
                    <a:schemeClr val="bg2"/>
                  </a:solidFill>
                </a:rPr>
                <a:t>AUDITORÍA</a:t>
              </a:r>
              <a:br>
                <a:rPr lang="en-US" altLang="es-CR" sz="1600" b="1">
                  <a:solidFill>
                    <a:schemeClr val="bg2"/>
                  </a:solidFill>
                </a:rPr>
              </a:br>
              <a:r>
                <a:rPr lang="en-US" altLang="es-CR" sz="1600" b="1">
                  <a:solidFill>
                    <a:schemeClr val="bg2"/>
                  </a:solidFill>
                </a:rPr>
                <a:t>INTERNA</a:t>
              </a:r>
            </a:p>
          </p:txBody>
        </p:sp>
      </p:grpSp>
      <p:sp>
        <p:nvSpPr>
          <p:cNvPr id="12294" name="Rectangle 17"/>
          <p:cNvSpPr>
            <a:spLocks noChangeArrowheads="1"/>
          </p:cNvSpPr>
          <p:nvPr/>
        </p:nvSpPr>
        <p:spPr bwMode="auto">
          <a:xfrm>
            <a:off x="685800" y="762000"/>
            <a:ext cx="7696200" cy="50323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2295" name="Text Box 18"/>
          <p:cNvSpPr txBox="1">
            <a:spLocks noChangeArrowheads="1"/>
          </p:cNvSpPr>
          <p:nvPr/>
        </p:nvSpPr>
        <p:spPr bwMode="auto">
          <a:xfrm>
            <a:off x="1219200" y="762000"/>
            <a:ext cx="6629400" cy="45720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s-CR" altLang="es-CR" sz="2400" b="1">
                <a:solidFill>
                  <a:schemeClr val="bg2"/>
                </a:solidFill>
              </a:rPr>
              <a:t>Sistema de Control y Fiscalización Superiores</a:t>
            </a:r>
          </a:p>
        </p:txBody>
      </p:sp>
      <p:grpSp>
        <p:nvGrpSpPr>
          <p:cNvPr id="12296" name="Group 19"/>
          <p:cNvGrpSpPr>
            <a:grpSpLocks/>
          </p:cNvGrpSpPr>
          <p:nvPr/>
        </p:nvGrpSpPr>
        <p:grpSpPr bwMode="auto">
          <a:xfrm>
            <a:off x="2628900" y="1987550"/>
            <a:ext cx="3810000" cy="1339850"/>
            <a:chOff x="1584" y="2304"/>
            <a:chExt cx="2400" cy="768"/>
          </a:xfrm>
        </p:grpSpPr>
        <p:grpSp>
          <p:nvGrpSpPr>
            <p:cNvPr id="12308" name="Group 20"/>
            <p:cNvGrpSpPr>
              <a:grpSpLocks/>
            </p:cNvGrpSpPr>
            <p:nvPr/>
          </p:nvGrpSpPr>
          <p:grpSpPr bwMode="auto">
            <a:xfrm>
              <a:off x="1584" y="2304"/>
              <a:ext cx="2400" cy="768"/>
              <a:chOff x="1584" y="2304"/>
              <a:chExt cx="2400" cy="768"/>
            </a:xfrm>
          </p:grpSpPr>
          <p:sp>
            <p:nvSpPr>
              <p:cNvPr id="12310" name="Line 21"/>
              <p:cNvSpPr>
                <a:spLocks noChangeShapeType="1"/>
              </p:cNvSpPr>
              <p:nvPr/>
            </p:nvSpPr>
            <p:spPr bwMode="auto">
              <a:xfrm>
                <a:off x="1584" y="2304"/>
                <a:ext cx="24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2311" name="Line 22"/>
              <p:cNvSpPr>
                <a:spLocks noChangeShapeType="1"/>
              </p:cNvSpPr>
              <p:nvPr/>
            </p:nvSpPr>
            <p:spPr bwMode="auto">
              <a:xfrm>
                <a:off x="1584" y="2304"/>
                <a:ext cx="0" cy="768"/>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sp>
          <p:nvSpPr>
            <p:cNvPr id="12309" name="Line 23"/>
            <p:cNvSpPr>
              <a:spLocks noChangeShapeType="1"/>
            </p:cNvSpPr>
            <p:nvPr/>
          </p:nvSpPr>
          <p:spPr bwMode="auto">
            <a:xfrm>
              <a:off x="3984" y="2304"/>
              <a:ext cx="0" cy="768"/>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12297" name="Group 24"/>
          <p:cNvGrpSpPr>
            <a:grpSpLocks/>
          </p:cNvGrpSpPr>
          <p:nvPr/>
        </p:nvGrpSpPr>
        <p:grpSpPr bwMode="auto">
          <a:xfrm>
            <a:off x="3454400" y="1484313"/>
            <a:ext cx="2159000" cy="1004887"/>
            <a:chOff x="1224" y="2112"/>
            <a:chExt cx="1360" cy="576"/>
          </a:xfrm>
        </p:grpSpPr>
        <p:sp>
          <p:nvSpPr>
            <p:cNvPr id="12306" name="AutoShape 25"/>
            <p:cNvSpPr>
              <a:spLocks noChangeArrowheads="1"/>
            </p:cNvSpPr>
            <p:nvPr/>
          </p:nvSpPr>
          <p:spPr bwMode="auto">
            <a:xfrm>
              <a:off x="1224" y="2112"/>
              <a:ext cx="1360" cy="576"/>
            </a:xfrm>
            <a:prstGeom prst="roundRect">
              <a:avLst>
                <a:gd name="adj" fmla="val 16667"/>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2307" name="Text Box 26"/>
            <p:cNvSpPr txBox="1">
              <a:spLocks noChangeArrowheads="1"/>
            </p:cNvSpPr>
            <p:nvPr/>
          </p:nvSpPr>
          <p:spPr bwMode="auto">
            <a:xfrm>
              <a:off x="1316" y="2140"/>
              <a:ext cx="1176" cy="47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b="1"/>
                <a:t>CONTRALORÍA GENERAL DE LA REPÚBLICA</a:t>
              </a:r>
            </a:p>
          </p:txBody>
        </p:sp>
      </p:grpSp>
      <p:grpSp>
        <p:nvGrpSpPr>
          <p:cNvPr id="12298" name="Group 27"/>
          <p:cNvGrpSpPr>
            <a:grpSpLocks/>
          </p:cNvGrpSpPr>
          <p:nvPr/>
        </p:nvGrpSpPr>
        <p:grpSpPr bwMode="auto">
          <a:xfrm>
            <a:off x="895350" y="2290763"/>
            <a:ext cx="7277100" cy="947737"/>
            <a:chOff x="552" y="2016"/>
            <a:chExt cx="4584" cy="543"/>
          </a:xfrm>
        </p:grpSpPr>
        <p:sp>
          <p:nvSpPr>
            <p:cNvPr id="12304" name="Text Box 28"/>
            <p:cNvSpPr txBox="1">
              <a:spLocks noChangeArrowheads="1"/>
            </p:cNvSpPr>
            <p:nvPr/>
          </p:nvSpPr>
          <p:spPr bwMode="auto">
            <a:xfrm>
              <a:off x="552" y="2016"/>
              <a:ext cx="1056" cy="54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spcBef>
                  <a:spcPct val="50000"/>
                </a:spcBef>
              </a:pPr>
              <a:r>
                <a:rPr lang="es-CR" altLang="es-CR" sz="1600">
                  <a:solidFill>
                    <a:schemeClr val="bg2"/>
                  </a:solidFill>
                </a:rPr>
                <a:t>Control y rectoría</a:t>
              </a:r>
              <a:br>
                <a:rPr lang="es-CR" altLang="es-CR" sz="1600">
                  <a:solidFill>
                    <a:schemeClr val="bg2"/>
                  </a:solidFill>
                </a:rPr>
              </a:br>
              <a:r>
                <a:rPr lang="es-CR" altLang="es-CR" sz="1600">
                  <a:solidFill>
                    <a:schemeClr val="bg2"/>
                  </a:solidFill>
                </a:rPr>
                <a:t>Constitucional </a:t>
              </a:r>
            </a:p>
            <a:p>
              <a:pPr algn="r">
                <a:spcBef>
                  <a:spcPct val="50000"/>
                </a:spcBef>
              </a:pPr>
              <a:r>
                <a:rPr lang="es-CR" altLang="es-CR" sz="1600">
                  <a:solidFill>
                    <a:schemeClr val="bg2"/>
                  </a:solidFill>
                </a:rPr>
                <a:t>12 y 24 </a:t>
              </a:r>
              <a:r>
                <a:rPr lang="es-CR" altLang="es-CR" sz="1200">
                  <a:solidFill>
                    <a:schemeClr val="bg2"/>
                  </a:solidFill>
                </a:rPr>
                <a:t>LOCGR</a:t>
              </a:r>
            </a:p>
          </p:txBody>
        </p:sp>
        <p:sp>
          <p:nvSpPr>
            <p:cNvPr id="12305" name="Text Box 29"/>
            <p:cNvSpPr txBox="1">
              <a:spLocks noChangeArrowheads="1"/>
            </p:cNvSpPr>
            <p:nvPr/>
          </p:nvSpPr>
          <p:spPr bwMode="auto">
            <a:xfrm>
              <a:off x="4080" y="2016"/>
              <a:ext cx="1056" cy="54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spcBef>
                  <a:spcPct val="50000"/>
                </a:spcBef>
              </a:pPr>
              <a:r>
                <a:rPr lang="es-CR" altLang="es-CR" sz="1600">
                  <a:solidFill>
                    <a:schemeClr val="bg2"/>
                  </a:solidFill>
                </a:rPr>
                <a:t>Control y rectoría</a:t>
              </a:r>
              <a:br>
                <a:rPr lang="es-CR" altLang="es-CR" sz="1600">
                  <a:solidFill>
                    <a:schemeClr val="bg2"/>
                  </a:solidFill>
                </a:rPr>
              </a:br>
              <a:r>
                <a:rPr lang="es-CR" altLang="es-CR" sz="1600">
                  <a:solidFill>
                    <a:schemeClr val="bg2"/>
                  </a:solidFill>
                </a:rPr>
                <a:t>Constitucional</a:t>
              </a:r>
            </a:p>
            <a:p>
              <a:pPr>
                <a:spcBef>
                  <a:spcPct val="50000"/>
                </a:spcBef>
              </a:pPr>
              <a:r>
                <a:rPr lang="es-CR" altLang="es-CR" sz="1600">
                  <a:solidFill>
                    <a:schemeClr val="bg2"/>
                  </a:solidFill>
                </a:rPr>
                <a:t>12, 26 y 62 </a:t>
              </a:r>
              <a:r>
                <a:rPr lang="es-CR" altLang="es-CR" sz="1200">
                  <a:solidFill>
                    <a:schemeClr val="bg2"/>
                  </a:solidFill>
                </a:rPr>
                <a:t>LOCGR</a:t>
              </a:r>
            </a:p>
          </p:txBody>
        </p:sp>
      </p:grpSp>
      <p:sp>
        <p:nvSpPr>
          <p:cNvPr id="12299" name="Text Box 30"/>
          <p:cNvSpPr txBox="1">
            <a:spLocks noChangeArrowheads="1"/>
          </p:cNvSpPr>
          <p:nvPr/>
        </p:nvSpPr>
        <p:spPr bwMode="auto">
          <a:xfrm>
            <a:off x="3733800" y="4067175"/>
            <a:ext cx="1676400" cy="58102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a:solidFill>
                  <a:schemeClr val="bg2"/>
                </a:solidFill>
              </a:rPr>
              <a:t>Control y asesoría</a:t>
            </a:r>
            <a:br>
              <a:rPr lang="en-US" altLang="es-CR" sz="1600">
                <a:solidFill>
                  <a:schemeClr val="bg2"/>
                </a:solidFill>
              </a:rPr>
            </a:br>
            <a:r>
              <a:rPr lang="en-US" altLang="es-CR" sz="1600">
                <a:solidFill>
                  <a:schemeClr val="bg2"/>
                </a:solidFill>
              </a:rPr>
              <a:t>63 y 64</a:t>
            </a:r>
          </a:p>
        </p:txBody>
      </p:sp>
      <p:sp>
        <p:nvSpPr>
          <p:cNvPr id="12300" name="Line 31"/>
          <p:cNvSpPr>
            <a:spLocks noChangeShapeType="1"/>
          </p:cNvSpPr>
          <p:nvPr/>
        </p:nvSpPr>
        <p:spPr bwMode="auto">
          <a:xfrm>
            <a:off x="3657600" y="3886200"/>
            <a:ext cx="1709738" cy="0"/>
          </a:xfrm>
          <a:prstGeom prst="line">
            <a:avLst/>
          </a:prstGeom>
          <a:noFill/>
          <a:ln w="3810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2301" name="AutoShape 32"/>
          <p:cNvSpPr>
            <a:spLocks noChangeArrowheads="1"/>
          </p:cNvSpPr>
          <p:nvPr/>
        </p:nvSpPr>
        <p:spPr bwMode="auto">
          <a:xfrm>
            <a:off x="1962150" y="2667000"/>
            <a:ext cx="6800850" cy="2133600"/>
          </a:xfrm>
          <a:prstGeom prst="wedgeRectCallout">
            <a:avLst>
              <a:gd name="adj1" fmla="val -11088"/>
              <a:gd name="adj2" fmla="val -58556"/>
            </a:avLst>
          </a:prstGeom>
          <a:gradFill rotWithShape="0">
            <a:gsLst>
              <a:gs pos="0">
                <a:srgbClr val="66FFCC"/>
              </a:gs>
              <a:gs pos="50000">
                <a:srgbClr val="FFFFFF"/>
              </a:gs>
              <a:gs pos="100000">
                <a:srgbClr val="66FFCC"/>
              </a:gs>
            </a:gsLst>
            <a:lin ang="5400000" scaled="1"/>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endParaRPr lang="es-ES" altLang="es-CR" sz="2800">
              <a:solidFill>
                <a:schemeClr val="tx2"/>
              </a:solidFill>
            </a:endParaRPr>
          </a:p>
        </p:txBody>
      </p:sp>
      <p:sp>
        <p:nvSpPr>
          <p:cNvPr id="12302" name="Text Box 35"/>
          <p:cNvSpPr txBox="1">
            <a:spLocks noChangeArrowheads="1"/>
          </p:cNvSpPr>
          <p:nvPr/>
        </p:nvSpPr>
        <p:spPr bwMode="auto">
          <a:xfrm>
            <a:off x="1905000" y="3124200"/>
            <a:ext cx="68580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138238" indent="-1138238" defTabSz="762000">
              <a:spcBef>
                <a:spcPct val="20000"/>
              </a:spcBef>
              <a:buSzPct val="100000"/>
              <a:buChar char="•"/>
              <a:defRPr sz="3200">
                <a:solidFill>
                  <a:schemeClr val="tx1"/>
                </a:solidFill>
                <a:latin typeface="Times New Roman" panose="02020603050405020304" pitchFamily="18" charset="0"/>
              </a:defRPr>
            </a:lvl1pPr>
            <a:lvl2pPr marL="1328738" indent="-285750" defTabSz="762000">
              <a:spcBef>
                <a:spcPct val="20000"/>
              </a:spcBef>
              <a:buSzPct val="100000"/>
              <a:buChar char="–"/>
              <a:defRPr sz="2800">
                <a:solidFill>
                  <a:schemeClr val="tx1"/>
                </a:solidFill>
                <a:latin typeface="Times New Roman" panose="02020603050405020304" pitchFamily="18" charset="0"/>
              </a:defRPr>
            </a:lvl2pPr>
            <a:lvl3pPr marL="1519238"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es-CR" altLang="es-CR" sz="1800" b="1"/>
              <a:t>Rectoría:  </a:t>
            </a:r>
            <a:r>
              <a:rPr lang="es-CR" altLang="es-CR" sz="1800"/>
              <a:t>Norma, asesora y coadyuva en  capacitar a la Administración y a la Auditoría en el control y las materias de su competencia</a:t>
            </a:r>
            <a:r>
              <a:rPr lang="es-CR" altLang="es-CR" sz="1800" b="1"/>
              <a:t>.</a:t>
            </a:r>
          </a:p>
          <a:p>
            <a:pPr>
              <a:spcBef>
                <a:spcPct val="0"/>
              </a:spcBef>
              <a:buSzTx/>
              <a:buFontTx/>
              <a:buNone/>
            </a:pPr>
            <a:endParaRPr lang="es-CR" altLang="es-CR" sz="1800" b="1"/>
          </a:p>
          <a:p>
            <a:pPr>
              <a:spcBef>
                <a:spcPct val="0"/>
              </a:spcBef>
              <a:buSzTx/>
              <a:buFontTx/>
              <a:buNone/>
            </a:pPr>
            <a:r>
              <a:rPr lang="es-CR" altLang="es-CR" sz="1800" b="1"/>
              <a:t>Control:   </a:t>
            </a:r>
            <a:r>
              <a:rPr lang="es-CR" altLang="es-CR" sz="1800"/>
              <a:t>Auditorías, estudios especiales, contratación,     presupuesto y  otros.</a:t>
            </a:r>
            <a:endParaRPr lang="es-ES" altLang="es-CR" sz="1800"/>
          </a:p>
        </p:txBody>
      </p:sp>
      <p:sp>
        <p:nvSpPr>
          <p:cNvPr id="12303" name="Text Box 36"/>
          <p:cNvSpPr txBox="1">
            <a:spLocks noChangeArrowheads="1"/>
          </p:cNvSpPr>
          <p:nvPr/>
        </p:nvSpPr>
        <p:spPr bwMode="auto">
          <a:xfrm>
            <a:off x="1981200" y="2667000"/>
            <a:ext cx="6635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es-CR" altLang="es-CR" sz="1400" i="1"/>
              <a:t>- </a:t>
            </a:r>
            <a:r>
              <a:rPr lang="es-CR" altLang="es-CR" sz="1400" b="1" i="1"/>
              <a:t>CONTROL EXTERNO -</a:t>
            </a:r>
            <a:r>
              <a:rPr lang="es-CR" altLang="es-CR" sz="1400" i="1"/>
              <a:t>              </a:t>
            </a:r>
            <a:r>
              <a:rPr lang="es-CR" altLang="es-CR" sz="1600" i="1"/>
              <a:t>Fiscalización Superior de la Hacienda Pública</a:t>
            </a:r>
            <a:r>
              <a:rPr lang="es-CR" altLang="es-CR" sz="1800" i="1"/>
              <a:t> </a:t>
            </a:r>
            <a:endParaRPr lang="es-ES" altLang="es-CR" sz="1800" i="1"/>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ext Box 3"/>
          <p:cNvSpPr txBox="1">
            <a:spLocks noChangeArrowheads="1"/>
          </p:cNvSpPr>
          <p:nvPr/>
        </p:nvSpPr>
        <p:spPr bwMode="auto">
          <a:xfrm>
            <a:off x="666750" y="838200"/>
            <a:ext cx="84772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90525" indent="-390525">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buFontTx/>
              <a:buChar char="•"/>
            </a:pPr>
            <a:r>
              <a:rPr lang="es-CR" altLang="es-CR" sz="1800" i="1">
                <a:latin typeface="Verdana" panose="020B0604030504040204" pitchFamily="34" charset="0"/>
              </a:rPr>
              <a:t>Serie de acciones ejecutadas por la administración y </a:t>
            </a:r>
            <a:r>
              <a:rPr lang="es-CR" altLang="es-CR" sz="1800" i="1" u="sng">
                <a:latin typeface="Verdana" panose="020B0604030504040204" pitchFamily="34" charset="0"/>
              </a:rPr>
              <a:t>diseñadas</a:t>
            </a:r>
            <a:r>
              <a:rPr lang="es-CR" altLang="es-CR" sz="1800" i="1">
                <a:latin typeface="Verdana" panose="020B0604030504040204" pitchFamily="34" charset="0"/>
              </a:rPr>
              <a:t> para:</a:t>
            </a:r>
            <a:endParaRPr lang="es-ES" altLang="es-CR" sz="1800" i="1">
              <a:latin typeface="Verdana" panose="020B0604030504040204" pitchFamily="34" charset="0"/>
            </a:endParaRPr>
          </a:p>
        </p:txBody>
      </p:sp>
      <p:sp>
        <p:nvSpPr>
          <p:cNvPr id="13315" name="Text Box 4"/>
          <p:cNvSpPr txBox="1">
            <a:spLocks noChangeArrowheads="1"/>
          </p:cNvSpPr>
          <p:nvPr/>
        </p:nvSpPr>
        <p:spPr bwMode="auto">
          <a:xfrm>
            <a:off x="1343025" y="1609725"/>
            <a:ext cx="7699375"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90525" indent="-390525">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buFontTx/>
              <a:buChar char="•"/>
            </a:pPr>
            <a:r>
              <a:rPr lang="es-CR" altLang="es-CR" sz="1800" i="1">
                <a:latin typeface="Verdana" panose="020B0604030504040204" pitchFamily="34" charset="0"/>
              </a:rPr>
              <a:t>Proteger y conservar el patrimonio contra pérdida, despilfarro, uso indebido, irregularidad o acto ilegal.</a:t>
            </a:r>
          </a:p>
          <a:p>
            <a:pPr eaLnBrk="1" hangingPunct="1">
              <a:buFontTx/>
              <a:buChar char="•"/>
            </a:pPr>
            <a:r>
              <a:rPr lang="es-CR" altLang="es-CR" sz="1800" i="1">
                <a:latin typeface="Verdana" panose="020B0604030504040204" pitchFamily="34" charset="0"/>
              </a:rPr>
              <a:t>Exigir confiabilidad y oportunidad de la información</a:t>
            </a:r>
          </a:p>
          <a:p>
            <a:pPr eaLnBrk="1" hangingPunct="1">
              <a:buFontTx/>
              <a:buChar char="•"/>
            </a:pPr>
            <a:r>
              <a:rPr lang="es-CR" altLang="es-CR" sz="1800" i="1">
                <a:latin typeface="Verdana" panose="020B0604030504040204" pitchFamily="34" charset="0"/>
              </a:rPr>
              <a:t>Garantizar eficiencia y eficacia en las operaciones</a:t>
            </a:r>
          </a:p>
          <a:p>
            <a:pPr eaLnBrk="1" hangingPunct="1">
              <a:buFontTx/>
              <a:buChar char="•"/>
            </a:pPr>
            <a:r>
              <a:rPr lang="es-CR" altLang="es-CR" sz="1800" i="1">
                <a:latin typeface="Verdana" panose="020B0604030504040204" pitchFamily="34" charset="0"/>
              </a:rPr>
              <a:t>Cumplir con el ordenamiento jurídico y técnico.</a:t>
            </a:r>
            <a:endParaRPr lang="es-ES" altLang="es-CR" sz="1800" i="1">
              <a:latin typeface="Verdana" panose="020B0604030504040204" pitchFamily="34" charset="0"/>
            </a:endParaRPr>
          </a:p>
        </p:txBody>
      </p:sp>
      <p:sp>
        <p:nvSpPr>
          <p:cNvPr id="13316" name="Text Box 5"/>
          <p:cNvSpPr txBox="1">
            <a:spLocks noChangeArrowheads="1"/>
          </p:cNvSpPr>
          <p:nvPr/>
        </p:nvSpPr>
        <p:spPr bwMode="auto">
          <a:xfrm>
            <a:off x="6356350" y="381000"/>
            <a:ext cx="13398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i="1">
                <a:latin typeface="Arial" panose="020B0604020202020204" pitchFamily="34" charset="0"/>
              </a:rPr>
              <a:t>(Art. 8 LGCI)</a:t>
            </a:r>
            <a:endParaRPr lang="es-ES" altLang="es-CR" sz="1600" i="1">
              <a:latin typeface="Arial" panose="020B0604020202020204" pitchFamily="34" charset="0"/>
            </a:endParaRPr>
          </a:p>
        </p:txBody>
      </p:sp>
      <p:sp>
        <p:nvSpPr>
          <p:cNvPr id="13317" name="Text Box 6"/>
          <p:cNvSpPr txBox="1">
            <a:spLocks noChangeArrowheads="1"/>
          </p:cNvSpPr>
          <p:nvPr/>
        </p:nvSpPr>
        <p:spPr bwMode="auto">
          <a:xfrm>
            <a:off x="1295400" y="3259138"/>
            <a:ext cx="7696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lgn="ctr">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90525" indent="-390525">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Verdana" panose="020B0604030504040204" pitchFamily="34" charset="0"/>
              </a:rPr>
              <a:t>Características del SCI:</a:t>
            </a:r>
            <a:r>
              <a:rPr lang="es-CR" altLang="es-CR" sz="1600" i="1">
                <a:latin typeface="Verdana" panose="020B0604030504040204" pitchFamily="34" charset="0"/>
              </a:rPr>
              <a:t>  (Art. 07 LGCI):</a:t>
            </a:r>
            <a:endParaRPr lang="es-ES" altLang="es-CR" sz="1600" i="1">
              <a:latin typeface="Verdana" panose="020B0604030504040204" pitchFamily="34" charset="0"/>
            </a:endParaRPr>
          </a:p>
        </p:txBody>
      </p:sp>
      <p:grpSp>
        <p:nvGrpSpPr>
          <p:cNvPr id="13318" name="Group 7"/>
          <p:cNvGrpSpPr>
            <a:grpSpLocks/>
          </p:cNvGrpSpPr>
          <p:nvPr/>
        </p:nvGrpSpPr>
        <p:grpSpPr bwMode="auto">
          <a:xfrm>
            <a:off x="1371600" y="3581400"/>
            <a:ext cx="8458200" cy="581025"/>
            <a:chOff x="864" y="2256"/>
            <a:chExt cx="5328" cy="366"/>
          </a:xfrm>
        </p:grpSpPr>
        <p:sp>
          <p:nvSpPr>
            <p:cNvPr id="13337" name="Text Box 8"/>
            <p:cNvSpPr txBox="1">
              <a:spLocks noChangeArrowheads="1"/>
            </p:cNvSpPr>
            <p:nvPr/>
          </p:nvSpPr>
          <p:spPr bwMode="auto">
            <a:xfrm>
              <a:off x="988" y="2304"/>
              <a:ext cx="125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Aplicable:</a:t>
              </a:r>
              <a:endParaRPr lang="es-ES" altLang="es-CR" sz="1600" b="1" i="1">
                <a:latin typeface="Arial" panose="020B0604020202020204" pitchFamily="34" charset="0"/>
              </a:endParaRPr>
            </a:p>
          </p:txBody>
        </p:sp>
        <p:sp>
          <p:nvSpPr>
            <p:cNvPr id="13338" name="Text Box 9"/>
            <p:cNvSpPr txBox="1">
              <a:spLocks noChangeArrowheads="1"/>
            </p:cNvSpPr>
            <p:nvPr/>
          </p:nvSpPr>
          <p:spPr bwMode="auto">
            <a:xfrm>
              <a:off x="1852" y="2256"/>
              <a:ext cx="4340"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Logra esos objetivos con los  recursos disponibles</a:t>
              </a:r>
              <a:endParaRPr lang="es-ES" altLang="es-CR" sz="1600" b="1" i="1">
                <a:latin typeface="Arial" panose="020B0604020202020204" pitchFamily="34" charset="0"/>
              </a:endParaRPr>
            </a:p>
            <a:p>
              <a:pPr eaLnBrk="1" hangingPunct="1"/>
              <a:endParaRPr lang="es-ES" altLang="es-CR" sz="1600" b="1" i="1">
                <a:latin typeface="Arial" panose="020B0604020202020204" pitchFamily="34" charset="0"/>
              </a:endParaRPr>
            </a:p>
          </p:txBody>
        </p:sp>
        <p:sp>
          <p:nvSpPr>
            <p:cNvPr id="13339" name="Rectangle 10"/>
            <p:cNvSpPr>
              <a:spLocks noChangeArrowheads="1"/>
            </p:cNvSpPr>
            <p:nvPr/>
          </p:nvSpPr>
          <p:spPr bwMode="auto">
            <a:xfrm>
              <a:off x="864" y="2256"/>
              <a:ext cx="4272" cy="240"/>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nvGrpSpPr>
          <p:cNvPr id="13319" name="Group 11"/>
          <p:cNvGrpSpPr>
            <a:grpSpLocks/>
          </p:cNvGrpSpPr>
          <p:nvPr/>
        </p:nvGrpSpPr>
        <p:grpSpPr bwMode="auto">
          <a:xfrm>
            <a:off x="1371600" y="3962400"/>
            <a:ext cx="7054850" cy="609600"/>
            <a:chOff x="864" y="2496"/>
            <a:chExt cx="4444" cy="384"/>
          </a:xfrm>
        </p:grpSpPr>
        <p:sp>
          <p:nvSpPr>
            <p:cNvPr id="13334" name="Text Box 12"/>
            <p:cNvSpPr txBox="1">
              <a:spLocks noChangeArrowheads="1"/>
            </p:cNvSpPr>
            <p:nvPr/>
          </p:nvSpPr>
          <p:spPr bwMode="auto">
            <a:xfrm>
              <a:off x="988" y="2592"/>
              <a:ext cx="125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Completo:</a:t>
              </a:r>
              <a:endParaRPr lang="es-ES" altLang="es-CR" sz="1600" b="1" i="1">
                <a:latin typeface="Arial" panose="020B0604020202020204" pitchFamily="34" charset="0"/>
              </a:endParaRPr>
            </a:p>
          </p:txBody>
        </p:sp>
        <p:sp>
          <p:nvSpPr>
            <p:cNvPr id="13335" name="Text Box 13"/>
            <p:cNvSpPr txBox="1">
              <a:spLocks noChangeArrowheads="1"/>
            </p:cNvSpPr>
            <p:nvPr/>
          </p:nvSpPr>
          <p:spPr bwMode="auto">
            <a:xfrm>
              <a:off x="1900" y="2496"/>
              <a:ext cx="3408"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Abarca todos los procesos y están presentes los componentes funcionales y orgánicos</a:t>
              </a:r>
              <a:endParaRPr lang="es-ES" altLang="es-CR" sz="1600" b="1" i="1">
                <a:latin typeface="Arial" panose="020B0604020202020204" pitchFamily="34" charset="0"/>
              </a:endParaRPr>
            </a:p>
          </p:txBody>
        </p:sp>
        <p:sp>
          <p:nvSpPr>
            <p:cNvPr id="13336" name="Rectangle 14"/>
            <p:cNvSpPr>
              <a:spLocks noChangeArrowheads="1"/>
            </p:cNvSpPr>
            <p:nvPr/>
          </p:nvSpPr>
          <p:spPr bwMode="auto">
            <a:xfrm>
              <a:off x="864" y="2496"/>
              <a:ext cx="4272" cy="384"/>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nvGrpSpPr>
          <p:cNvPr id="13320" name="Group 15"/>
          <p:cNvGrpSpPr>
            <a:grpSpLocks/>
          </p:cNvGrpSpPr>
          <p:nvPr/>
        </p:nvGrpSpPr>
        <p:grpSpPr bwMode="auto">
          <a:xfrm>
            <a:off x="1371600" y="4572000"/>
            <a:ext cx="6858000" cy="625475"/>
            <a:chOff x="864" y="2880"/>
            <a:chExt cx="4320" cy="394"/>
          </a:xfrm>
        </p:grpSpPr>
        <p:sp>
          <p:nvSpPr>
            <p:cNvPr id="13331" name="Text Box 16"/>
            <p:cNvSpPr txBox="1">
              <a:spLocks noChangeArrowheads="1"/>
            </p:cNvSpPr>
            <p:nvPr/>
          </p:nvSpPr>
          <p:spPr bwMode="auto">
            <a:xfrm>
              <a:off x="932" y="2880"/>
              <a:ext cx="13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Razonable:</a:t>
              </a:r>
              <a:endParaRPr lang="es-ES" altLang="es-CR" sz="1600" b="1" i="1">
                <a:latin typeface="Arial" panose="020B0604020202020204" pitchFamily="34" charset="0"/>
              </a:endParaRPr>
            </a:p>
          </p:txBody>
        </p:sp>
        <p:sp>
          <p:nvSpPr>
            <p:cNvPr id="13332" name="Text Box 17"/>
            <p:cNvSpPr txBox="1">
              <a:spLocks noChangeArrowheads="1"/>
            </p:cNvSpPr>
            <p:nvPr/>
          </p:nvSpPr>
          <p:spPr bwMode="auto">
            <a:xfrm>
              <a:off x="1920" y="2908"/>
              <a:ext cx="326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Satisface con la calidad necesaria las necesidades y con recursos que se posee</a:t>
              </a:r>
              <a:endParaRPr lang="es-ES" altLang="es-CR" sz="1600" b="1" i="1">
                <a:latin typeface="Arial" panose="020B0604020202020204" pitchFamily="34" charset="0"/>
              </a:endParaRPr>
            </a:p>
          </p:txBody>
        </p:sp>
        <p:sp>
          <p:nvSpPr>
            <p:cNvPr id="13333" name="Rectangle 18"/>
            <p:cNvSpPr>
              <a:spLocks noChangeArrowheads="1"/>
            </p:cNvSpPr>
            <p:nvPr/>
          </p:nvSpPr>
          <p:spPr bwMode="auto">
            <a:xfrm>
              <a:off x="864" y="2880"/>
              <a:ext cx="4272" cy="384"/>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nvGrpSpPr>
          <p:cNvPr id="13321" name="Group 19"/>
          <p:cNvGrpSpPr>
            <a:grpSpLocks/>
          </p:cNvGrpSpPr>
          <p:nvPr/>
        </p:nvGrpSpPr>
        <p:grpSpPr bwMode="auto">
          <a:xfrm>
            <a:off x="1371600" y="5181600"/>
            <a:ext cx="7512050" cy="685800"/>
            <a:chOff x="864" y="3264"/>
            <a:chExt cx="4732" cy="432"/>
          </a:xfrm>
        </p:grpSpPr>
        <p:sp>
          <p:nvSpPr>
            <p:cNvPr id="13328" name="Text Box 20"/>
            <p:cNvSpPr txBox="1">
              <a:spLocks noChangeArrowheads="1"/>
            </p:cNvSpPr>
            <p:nvPr/>
          </p:nvSpPr>
          <p:spPr bwMode="auto">
            <a:xfrm>
              <a:off x="988" y="3332"/>
              <a:ext cx="14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Integrado:</a:t>
              </a:r>
              <a:endParaRPr lang="es-ES" altLang="es-CR" sz="1600" b="1" i="1">
                <a:latin typeface="Arial" panose="020B0604020202020204" pitchFamily="34" charset="0"/>
              </a:endParaRPr>
            </a:p>
          </p:txBody>
        </p:sp>
        <p:sp>
          <p:nvSpPr>
            <p:cNvPr id="13329" name="Text Box 21"/>
            <p:cNvSpPr txBox="1">
              <a:spLocks noChangeArrowheads="1"/>
            </p:cNvSpPr>
            <p:nvPr/>
          </p:nvSpPr>
          <p:spPr bwMode="auto">
            <a:xfrm>
              <a:off x="1900" y="3312"/>
              <a:ext cx="3696"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Si los componentes y procesos se interrelacionan y comprenden adecuadamente</a:t>
              </a:r>
              <a:endParaRPr lang="es-ES" altLang="es-CR" sz="1600" b="1" i="1">
                <a:latin typeface="Arial" panose="020B0604020202020204" pitchFamily="34" charset="0"/>
              </a:endParaRPr>
            </a:p>
          </p:txBody>
        </p:sp>
        <p:sp>
          <p:nvSpPr>
            <p:cNvPr id="13330" name="Rectangle 22"/>
            <p:cNvSpPr>
              <a:spLocks noChangeArrowheads="1"/>
            </p:cNvSpPr>
            <p:nvPr/>
          </p:nvSpPr>
          <p:spPr bwMode="auto">
            <a:xfrm>
              <a:off x="864" y="3264"/>
              <a:ext cx="4272" cy="432"/>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nvGrpSpPr>
          <p:cNvPr id="13322" name="Group 23"/>
          <p:cNvGrpSpPr>
            <a:grpSpLocks/>
          </p:cNvGrpSpPr>
          <p:nvPr/>
        </p:nvGrpSpPr>
        <p:grpSpPr bwMode="auto">
          <a:xfrm>
            <a:off x="1371600" y="5867400"/>
            <a:ext cx="6902450" cy="685800"/>
            <a:chOff x="864" y="3696"/>
            <a:chExt cx="4348" cy="432"/>
          </a:xfrm>
        </p:grpSpPr>
        <p:sp>
          <p:nvSpPr>
            <p:cNvPr id="13325" name="Text Box 24"/>
            <p:cNvSpPr txBox="1">
              <a:spLocks noChangeArrowheads="1"/>
            </p:cNvSpPr>
            <p:nvPr/>
          </p:nvSpPr>
          <p:spPr bwMode="auto">
            <a:xfrm>
              <a:off x="892" y="3696"/>
              <a:ext cx="159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Congruente:</a:t>
              </a:r>
              <a:endParaRPr lang="es-ES" altLang="es-CR" sz="1600" b="1" i="1">
                <a:latin typeface="Arial" panose="020B0604020202020204" pitchFamily="34" charset="0"/>
              </a:endParaRPr>
            </a:p>
          </p:txBody>
        </p:sp>
        <p:sp>
          <p:nvSpPr>
            <p:cNvPr id="13326" name="Text Box 25"/>
            <p:cNvSpPr txBox="1">
              <a:spLocks noChangeArrowheads="1"/>
            </p:cNvSpPr>
            <p:nvPr/>
          </p:nvSpPr>
          <p:spPr bwMode="auto">
            <a:xfrm>
              <a:off x="1900" y="3696"/>
              <a:ext cx="3312"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r>
                <a:rPr lang="es-CR" altLang="es-CR" sz="1600" b="1" i="1">
                  <a:latin typeface="Arial" panose="020B0604020202020204" pitchFamily="34" charset="0"/>
                </a:rPr>
                <a:t>Coherente y enlazado al marco jurídico y técnico y propicia objetivos institucionales.</a:t>
              </a:r>
              <a:endParaRPr lang="es-ES" altLang="es-CR" sz="1600" b="1" i="1">
                <a:latin typeface="Arial" panose="020B0604020202020204" pitchFamily="34" charset="0"/>
              </a:endParaRPr>
            </a:p>
          </p:txBody>
        </p:sp>
        <p:sp>
          <p:nvSpPr>
            <p:cNvPr id="13327" name="Rectangle 26"/>
            <p:cNvSpPr>
              <a:spLocks noChangeArrowheads="1"/>
            </p:cNvSpPr>
            <p:nvPr/>
          </p:nvSpPr>
          <p:spPr bwMode="auto">
            <a:xfrm>
              <a:off x="864" y="3696"/>
              <a:ext cx="4272" cy="432"/>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sp>
        <p:nvSpPr>
          <p:cNvPr id="274459" name="Text Box 27"/>
          <p:cNvSpPr txBox="1">
            <a:spLocks noChangeArrowheads="1"/>
          </p:cNvSpPr>
          <p:nvPr/>
        </p:nvSpPr>
        <p:spPr bwMode="auto">
          <a:xfrm>
            <a:off x="838200" y="304800"/>
            <a:ext cx="838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1000" indent="-381000"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defRPr/>
            </a:pPr>
            <a:r>
              <a:rPr lang="es-MX" altLang="es-CR" b="1" i="1" smtClean="0">
                <a:solidFill>
                  <a:schemeClr val="tx2"/>
                </a:solidFill>
                <a:effectLst>
                  <a:outerShdw blurRad="38100" dist="38100" dir="2700000" algn="tl">
                    <a:srgbClr val="FFFFFF"/>
                  </a:outerShdw>
                </a:effectLst>
              </a:rPr>
              <a:t>Concepto del Sistema de Control Interno </a:t>
            </a:r>
            <a:endParaRPr lang="es-ES" altLang="es-CR" b="1" i="1" smtClean="0">
              <a:solidFill>
                <a:schemeClr val="tx2"/>
              </a:solidFill>
              <a:effectLst>
                <a:outerShdw blurRad="38100" dist="38100" dir="2700000" algn="tl">
                  <a:srgbClr val="FFFFFF"/>
                </a:outerShdw>
              </a:effectLst>
            </a:endParaRPr>
          </a:p>
        </p:txBody>
      </p:sp>
      <p:sp>
        <p:nvSpPr>
          <p:cNvPr id="13324" name="Line 28"/>
          <p:cNvSpPr>
            <a:spLocks noChangeShapeType="1"/>
          </p:cNvSpPr>
          <p:nvPr/>
        </p:nvSpPr>
        <p:spPr bwMode="auto">
          <a:xfrm>
            <a:off x="838200" y="762000"/>
            <a:ext cx="8320088" cy="0"/>
          </a:xfrm>
          <a:prstGeom prst="line">
            <a:avLst/>
          </a:prstGeom>
          <a:noFill/>
          <a:ln w="38100" cmpd="dbl">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C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304800" y="304800"/>
            <a:ext cx="861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eaLnBrk="1" hangingPunct="1">
              <a:buClr>
                <a:schemeClr val="accent2"/>
              </a:buClr>
              <a:buSzPct val="80000"/>
              <a:buFont typeface="Wingdings" panose="05000000000000000000" pitchFamily="2" charset="2"/>
              <a:buNone/>
            </a:pPr>
            <a:endParaRPr lang="es-ES" altLang="es-CR" sz="2000" b="1">
              <a:solidFill>
                <a:schemeClr val="accent2"/>
              </a:solidFill>
              <a:latin typeface="Arial" panose="020B0604020202020204" pitchFamily="34" charset="0"/>
            </a:endParaRPr>
          </a:p>
        </p:txBody>
      </p:sp>
      <p:sp>
        <p:nvSpPr>
          <p:cNvPr id="14339" name="Text Box 3"/>
          <p:cNvSpPr txBox="1">
            <a:spLocks noChangeArrowheads="1"/>
          </p:cNvSpPr>
          <p:nvPr/>
        </p:nvSpPr>
        <p:spPr bwMode="auto">
          <a:xfrm>
            <a:off x="685800" y="1371600"/>
            <a:ext cx="205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eaLnBrk="1" hangingPunct="1">
              <a:spcBef>
                <a:spcPct val="20000"/>
              </a:spcBef>
              <a:buClr>
                <a:schemeClr val="hlink"/>
              </a:buClr>
              <a:buFont typeface="Wingdings" panose="05000000000000000000" pitchFamily="2" charset="2"/>
              <a:buNone/>
            </a:pPr>
            <a:r>
              <a:rPr lang="es-CR" altLang="es-CR" sz="1800" b="1" i="1"/>
              <a:t>CUMPLIMIENTO</a:t>
            </a:r>
          </a:p>
        </p:txBody>
      </p:sp>
      <p:sp>
        <p:nvSpPr>
          <p:cNvPr id="278532" name="Text Box 4"/>
          <p:cNvSpPr txBox="1">
            <a:spLocks noChangeArrowheads="1"/>
          </p:cNvSpPr>
          <p:nvPr/>
        </p:nvSpPr>
        <p:spPr bwMode="auto">
          <a:xfrm>
            <a:off x="2819400" y="1273175"/>
            <a:ext cx="61722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1031875" indent="-457200">
              <a:defRPr sz="2400">
                <a:solidFill>
                  <a:schemeClr val="tx1"/>
                </a:solidFill>
                <a:latin typeface="Times New Roman" pitchFamily="18" charset="0"/>
              </a:defRPr>
            </a:lvl2pPr>
            <a:lvl3pPr marL="1679575" indent="-457200">
              <a:defRPr sz="2400">
                <a:solidFill>
                  <a:schemeClr val="tx1"/>
                </a:solidFill>
                <a:latin typeface="Times New Roman" pitchFamily="18" charset="0"/>
              </a:defRPr>
            </a:lvl3pPr>
            <a:lvl4pPr marL="2327275" indent="-457200">
              <a:defRPr sz="2400">
                <a:solidFill>
                  <a:schemeClr val="tx1"/>
                </a:solidFill>
                <a:latin typeface="Times New Roman" pitchFamily="18" charset="0"/>
              </a:defRPr>
            </a:lvl4pPr>
            <a:lvl5pPr marL="2974975" indent="-457200">
              <a:defRPr sz="2400">
                <a:solidFill>
                  <a:schemeClr val="tx1"/>
                </a:solidFill>
                <a:latin typeface="Times New Roman" pitchFamily="18" charset="0"/>
              </a:defRPr>
            </a:lvl5pPr>
            <a:lvl6pPr marL="3432175" indent="-457200" eaLnBrk="0" fontAlgn="base" hangingPunct="0">
              <a:spcBef>
                <a:spcPct val="0"/>
              </a:spcBef>
              <a:spcAft>
                <a:spcPct val="0"/>
              </a:spcAft>
              <a:defRPr sz="2400">
                <a:solidFill>
                  <a:schemeClr val="tx1"/>
                </a:solidFill>
                <a:latin typeface="Times New Roman" pitchFamily="18" charset="0"/>
              </a:defRPr>
            </a:lvl6pPr>
            <a:lvl7pPr marL="3889375" indent="-457200" eaLnBrk="0" fontAlgn="base" hangingPunct="0">
              <a:spcBef>
                <a:spcPct val="0"/>
              </a:spcBef>
              <a:spcAft>
                <a:spcPct val="0"/>
              </a:spcAft>
              <a:defRPr sz="2400">
                <a:solidFill>
                  <a:schemeClr val="tx1"/>
                </a:solidFill>
                <a:latin typeface="Times New Roman" pitchFamily="18" charset="0"/>
              </a:defRPr>
            </a:lvl7pPr>
            <a:lvl8pPr marL="4346575" indent="-457200" eaLnBrk="0" fontAlgn="base" hangingPunct="0">
              <a:spcBef>
                <a:spcPct val="0"/>
              </a:spcBef>
              <a:spcAft>
                <a:spcPct val="0"/>
              </a:spcAft>
              <a:defRPr sz="2400">
                <a:solidFill>
                  <a:schemeClr val="tx1"/>
                </a:solidFill>
                <a:latin typeface="Times New Roman" pitchFamily="18" charset="0"/>
              </a:defRPr>
            </a:lvl8pPr>
            <a:lvl9pPr marL="4803775" indent="-457200" eaLnBrk="0" fontAlgn="base" hangingPunct="0">
              <a:spcBef>
                <a:spcPct val="0"/>
              </a:spcBef>
              <a:spcAft>
                <a:spcPct val="0"/>
              </a:spcAft>
              <a:defRPr sz="2400">
                <a:solidFill>
                  <a:schemeClr val="tx1"/>
                </a:solidFill>
                <a:latin typeface="Times New Roman" pitchFamily="18" charset="0"/>
              </a:defRPr>
            </a:lvl9pPr>
          </a:lstStyle>
          <a:p>
            <a:pPr algn="just" eaLnBrk="1" hangingPunct="1">
              <a:defRPr/>
            </a:pPr>
            <a:r>
              <a:rPr lang="es-CR" altLang="es-CR" i="1" smtClean="0">
                <a:effectLst>
                  <a:outerShdw blurRad="38100" dist="38100" dir="2700000" algn="tl">
                    <a:srgbClr val="FFFFFF"/>
                  </a:outerShdw>
                </a:effectLst>
                <a:cs typeface="Times New Roman" pitchFamily="18" charset="0"/>
              </a:rPr>
              <a:t>El </a:t>
            </a:r>
            <a:r>
              <a:rPr lang="es-ES" altLang="es-CR" i="1" smtClean="0">
                <a:effectLst>
                  <a:outerShdw blurRad="38100" dist="38100" dir="2700000" algn="tl">
                    <a:srgbClr val="FFFFFF"/>
                  </a:outerShdw>
                </a:effectLst>
                <a:cs typeface="Times New Roman" pitchFamily="18" charset="0"/>
              </a:rPr>
              <a:t>sistema</a:t>
            </a:r>
            <a:r>
              <a:rPr lang="es-CR" altLang="es-CR" i="1" smtClean="0">
                <a:effectLst>
                  <a:outerShdw blurRad="38100" dist="38100" dir="2700000" algn="tl">
                    <a:srgbClr val="FFFFFF"/>
                  </a:outerShdw>
                </a:effectLst>
                <a:cs typeface="Times New Roman" pitchFamily="18" charset="0"/>
              </a:rPr>
              <a:t> de control</a:t>
            </a:r>
            <a:r>
              <a:rPr lang="es-ES" altLang="es-CR" i="1" smtClean="0">
                <a:effectLst>
                  <a:outerShdw blurRad="38100" dist="38100" dir="2700000" algn="tl">
                    <a:srgbClr val="FFFFFF"/>
                  </a:outerShdw>
                </a:effectLst>
                <a:cs typeface="Times New Roman" pitchFamily="18" charset="0"/>
              </a:rPr>
              <a:t> en funcionamiento se está aplicando tal como está establecido y </a:t>
            </a:r>
            <a:r>
              <a:rPr lang="es-CR" altLang="es-CR" i="1" smtClean="0">
                <a:effectLst>
                  <a:outerShdw blurRad="38100" dist="38100" dir="2700000" algn="tl">
                    <a:srgbClr val="FFFFFF"/>
                  </a:outerShdw>
                </a:effectLst>
                <a:cs typeface="Times New Roman" pitchFamily="18" charset="0"/>
              </a:rPr>
              <a:t>diseñado por el Jerarca o Titular.</a:t>
            </a:r>
          </a:p>
          <a:p>
            <a:pPr algn="just" eaLnBrk="1" hangingPunct="1">
              <a:defRPr/>
            </a:pPr>
            <a:endParaRPr lang="es-CR" altLang="es-CR" i="1" smtClean="0">
              <a:effectLst>
                <a:outerShdw blurRad="38100" dist="38100" dir="2700000" algn="tl">
                  <a:srgbClr val="FFFFFF"/>
                </a:outerShdw>
              </a:effectLst>
              <a:cs typeface="Times New Roman" pitchFamily="18" charset="0"/>
            </a:endParaRPr>
          </a:p>
          <a:p>
            <a:pPr algn="just" eaLnBrk="1" hangingPunct="1">
              <a:defRPr/>
            </a:pPr>
            <a:r>
              <a:rPr lang="es-CR" altLang="es-CR" i="1" smtClean="0">
                <a:effectLst>
                  <a:outerShdw blurRad="38100" dist="38100" dir="2700000" algn="tl">
                    <a:srgbClr val="FFFFFF"/>
                  </a:outerShdw>
                </a:effectLst>
                <a:cs typeface="Times New Roman" pitchFamily="18" charset="0"/>
              </a:rPr>
              <a:t>Está diseñado</a:t>
            </a:r>
            <a:r>
              <a:rPr lang="es-ES_tradnl" altLang="es-CR" i="1" smtClean="0">
                <a:effectLst>
                  <a:outerShdw blurRad="38100" dist="38100" dir="2700000" algn="tl">
                    <a:srgbClr val="FFFFFF"/>
                  </a:outerShdw>
                </a:effectLst>
                <a:cs typeface="Times New Roman" pitchFamily="18" charset="0"/>
              </a:rPr>
              <a:t> para que la organización cumpla con los objetivos institucionales, con ordenamiento jurídico y técnico que le aplica. (aplicables y congruentes)</a:t>
            </a:r>
          </a:p>
          <a:p>
            <a:pPr algn="just" eaLnBrk="1" hangingPunct="1">
              <a:buFontTx/>
              <a:buChar char="•"/>
              <a:defRPr/>
            </a:pPr>
            <a:endParaRPr lang="es-CR" altLang="es-CR" i="1" smtClean="0">
              <a:effectLst>
                <a:outerShdw blurRad="38100" dist="38100" dir="2700000" algn="tl">
                  <a:srgbClr val="FFFFFF"/>
                </a:outerShdw>
              </a:effectLst>
              <a:cs typeface="Times New Roman" pitchFamily="18" charset="0"/>
            </a:endParaRPr>
          </a:p>
          <a:p>
            <a:pPr algn="just" eaLnBrk="1" hangingPunct="1">
              <a:defRPr/>
            </a:pPr>
            <a:r>
              <a:rPr lang="es-CR" altLang="es-CR" i="1" smtClean="0">
                <a:effectLst>
                  <a:outerShdw blurRad="38100" dist="38100" dir="2700000" algn="tl">
                    <a:srgbClr val="FFFFFF"/>
                  </a:outerShdw>
                </a:effectLst>
                <a:cs typeface="Times New Roman" pitchFamily="18" charset="0"/>
              </a:rPr>
              <a:t> Ni</a:t>
            </a:r>
            <a:r>
              <a:rPr lang="es-ES" altLang="es-CR" i="1" smtClean="0">
                <a:effectLst>
                  <a:outerShdw blurRad="38100" dist="38100" dir="2700000" algn="tl">
                    <a:srgbClr val="FFFFFF"/>
                  </a:outerShdw>
                </a:effectLst>
                <a:cs typeface="Times New Roman" pitchFamily="18" charset="0"/>
              </a:rPr>
              <a:t> excesivos ni carente de lo necesario </a:t>
            </a:r>
            <a:r>
              <a:rPr lang="es-ES_tradnl" altLang="es-CR" i="1" smtClean="0">
                <a:effectLst>
                  <a:outerShdw blurRad="38100" dist="38100" dir="2700000" algn="tl">
                    <a:srgbClr val="FFFFFF"/>
                  </a:outerShdw>
                </a:effectLst>
                <a:cs typeface="Times New Roman" pitchFamily="18" charset="0"/>
              </a:rPr>
              <a:t>que se requiera para su funcionamiento eficiente (</a:t>
            </a:r>
            <a:r>
              <a:rPr lang="es-CR" altLang="es-CR" i="1" smtClean="0">
                <a:effectLst>
                  <a:outerShdw blurRad="38100" dist="38100" dir="2700000" algn="tl">
                    <a:srgbClr val="FFFFFF"/>
                  </a:outerShdw>
                </a:effectLst>
                <a:cs typeface="Times New Roman" pitchFamily="18" charset="0"/>
              </a:rPr>
              <a:t>completos, razonables e integrales)</a:t>
            </a:r>
          </a:p>
        </p:txBody>
      </p:sp>
      <p:sp>
        <p:nvSpPr>
          <p:cNvPr id="14341" name="Text Box 5"/>
          <p:cNvSpPr txBox="1">
            <a:spLocks noChangeArrowheads="1"/>
          </p:cNvSpPr>
          <p:nvPr/>
        </p:nvSpPr>
        <p:spPr bwMode="auto">
          <a:xfrm>
            <a:off x="685800" y="2711450"/>
            <a:ext cx="205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eaLnBrk="1" hangingPunct="1">
              <a:spcBef>
                <a:spcPct val="20000"/>
              </a:spcBef>
              <a:buClr>
                <a:schemeClr val="hlink"/>
              </a:buClr>
              <a:buFont typeface="Wingdings" panose="05000000000000000000" pitchFamily="2" charset="2"/>
              <a:buNone/>
            </a:pPr>
            <a:r>
              <a:rPr lang="es-CR" altLang="es-CR" sz="1800" b="1" i="1"/>
              <a:t>VALIDEZ</a:t>
            </a:r>
          </a:p>
        </p:txBody>
      </p:sp>
      <p:sp>
        <p:nvSpPr>
          <p:cNvPr id="14342" name="Text Box 6"/>
          <p:cNvSpPr txBox="1">
            <a:spLocks noChangeArrowheads="1"/>
          </p:cNvSpPr>
          <p:nvPr/>
        </p:nvSpPr>
        <p:spPr bwMode="auto">
          <a:xfrm>
            <a:off x="685800" y="4572000"/>
            <a:ext cx="205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eaLnBrk="1" hangingPunct="1">
              <a:spcBef>
                <a:spcPct val="20000"/>
              </a:spcBef>
              <a:buClr>
                <a:schemeClr val="hlink"/>
              </a:buClr>
              <a:buFont typeface="Wingdings" panose="05000000000000000000" pitchFamily="2" charset="2"/>
              <a:buNone/>
            </a:pPr>
            <a:r>
              <a:rPr lang="es-CR" altLang="es-CR" sz="1800" b="1" i="1"/>
              <a:t>SUFICIENCIA</a:t>
            </a:r>
          </a:p>
        </p:txBody>
      </p:sp>
      <p:sp>
        <p:nvSpPr>
          <p:cNvPr id="14343" name="Text Box 8"/>
          <p:cNvSpPr txBox="1">
            <a:spLocks noChangeArrowheads="1"/>
          </p:cNvSpPr>
          <p:nvPr/>
        </p:nvSpPr>
        <p:spPr bwMode="auto">
          <a:xfrm>
            <a:off x="762000" y="0"/>
            <a:ext cx="838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es-MX" altLang="es-CR" sz="2400" i="1">
                <a:solidFill>
                  <a:schemeClr val="tx2"/>
                </a:solidFill>
              </a:rPr>
              <a:t>Cumplimiento, validez y suficiencia del  Sistema de Control Interno</a:t>
            </a:r>
            <a:endParaRPr lang="es-ES" altLang="es-CR" sz="2400" i="1">
              <a:solidFill>
                <a:schemeClr val="tx2"/>
              </a:solidFill>
            </a:endParaRPr>
          </a:p>
        </p:txBody>
      </p:sp>
      <p:sp>
        <p:nvSpPr>
          <p:cNvPr id="14344" name="Line 9"/>
          <p:cNvSpPr>
            <a:spLocks noChangeShapeType="1"/>
          </p:cNvSpPr>
          <p:nvPr/>
        </p:nvSpPr>
        <p:spPr bwMode="auto">
          <a:xfrm>
            <a:off x="762000" y="762000"/>
            <a:ext cx="8320088" cy="0"/>
          </a:xfrm>
          <a:prstGeom prst="line">
            <a:avLst/>
          </a:prstGeom>
          <a:noFill/>
          <a:ln w="38100" cmpd="dbl">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C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762000" y="1092200"/>
            <a:ext cx="35639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185738" indent="-185738">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spcBef>
                <a:spcPct val="20000"/>
              </a:spcBef>
              <a:buClr>
                <a:schemeClr val="tx1"/>
              </a:buClr>
              <a:buSzPct val="80000"/>
              <a:buFont typeface="Wingdings" panose="05000000000000000000" pitchFamily="2" charset="2"/>
              <a:buChar char="l"/>
            </a:pPr>
            <a:r>
              <a:rPr lang="es-CR" altLang="es-CR" sz="1800"/>
              <a:t>  COMPONENTES ORGÁNICOS</a:t>
            </a:r>
            <a:endParaRPr lang="es-ES" altLang="es-CR" sz="1800"/>
          </a:p>
        </p:txBody>
      </p:sp>
      <p:sp>
        <p:nvSpPr>
          <p:cNvPr id="15363" name="Text Box 4"/>
          <p:cNvSpPr txBox="1">
            <a:spLocks noChangeArrowheads="1"/>
          </p:cNvSpPr>
          <p:nvPr/>
        </p:nvSpPr>
        <p:spPr bwMode="auto">
          <a:xfrm>
            <a:off x="800100" y="3048000"/>
            <a:ext cx="3765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spcBef>
                <a:spcPct val="20000"/>
              </a:spcBef>
              <a:buClr>
                <a:schemeClr val="tx1"/>
              </a:buClr>
              <a:buSzPct val="80000"/>
              <a:buFont typeface="Wingdings" panose="05000000000000000000" pitchFamily="2" charset="2"/>
              <a:buChar char="l"/>
            </a:pPr>
            <a:r>
              <a:rPr lang="es-CR" altLang="es-CR" sz="1800"/>
              <a:t>  COMPONENTES FUNCIONALES</a:t>
            </a:r>
            <a:endParaRPr lang="es-ES" altLang="es-CR" sz="1800"/>
          </a:p>
        </p:txBody>
      </p:sp>
      <p:sp>
        <p:nvSpPr>
          <p:cNvPr id="15364" name="Text Box 5"/>
          <p:cNvSpPr txBox="1">
            <a:spLocks noChangeArrowheads="1"/>
          </p:cNvSpPr>
          <p:nvPr/>
        </p:nvSpPr>
        <p:spPr bwMode="auto">
          <a:xfrm>
            <a:off x="1143000" y="1447800"/>
            <a:ext cx="7467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90525" indent="-390525">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buFont typeface="Wingdings" panose="05000000000000000000" pitchFamily="2" charset="2"/>
              <a:buChar char="§"/>
            </a:pPr>
            <a:r>
              <a:rPr lang="es-CR" altLang="es-CR" sz="2400" i="1" u="sng"/>
              <a:t>La administración activa</a:t>
            </a:r>
            <a:r>
              <a:rPr lang="es-CR" altLang="es-CR" sz="2400" i="1"/>
              <a:t>,  </a:t>
            </a:r>
            <a:r>
              <a:rPr lang="es-CR" altLang="es-CR" sz="2400" i="1">
                <a:solidFill>
                  <a:schemeClr val="bg2"/>
                </a:solidFill>
              </a:rPr>
              <a:t>el jerarca y titulares subordinados, y resto del personal</a:t>
            </a:r>
            <a:endParaRPr lang="es-ES" altLang="es-CR" sz="2400" i="1">
              <a:solidFill>
                <a:schemeClr val="bg2"/>
              </a:solidFill>
            </a:endParaRPr>
          </a:p>
        </p:txBody>
      </p:sp>
      <p:sp>
        <p:nvSpPr>
          <p:cNvPr id="15365" name="Text Box 6"/>
          <p:cNvSpPr txBox="1">
            <a:spLocks noChangeArrowheads="1"/>
          </p:cNvSpPr>
          <p:nvPr/>
        </p:nvSpPr>
        <p:spPr bwMode="auto">
          <a:xfrm>
            <a:off x="1143000" y="2260600"/>
            <a:ext cx="7467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90525" indent="-390525">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buFont typeface="Wingdings" panose="05000000000000000000" pitchFamily="2" charset="2"/>
              <a:buChar char="§"/>
            </a:pPr>
            <a:r>
              <a:rPr lang="es-CR" altLang="es-CR" sz="2400" i="1" u="sng"/>
              <a:t>La auditoría interna</a:t>
            </a:r>
            <a:r>
              <a:rPr lang="es-CR" altLang="es-CR" sz="2400" i="1"/>
              <a:t>, </a:t>
            </a:r>
            <a:r>
              <a:rPr lang="es-CR" altLang="es-CR" sz="2400" i="1">
                <a:solidFill>
                  <a:schemeClr val="bg2"/>
                </a:solidFill>
              </a:rPr>
              <a:t>asesora, independiente y objetiva.</a:t>
            </a:r>
            <a:endParaRPr lang="es-ES" altLang="es-CR" sz="2400" i="1">
              <a:solidFill>
                <a:schemeClr val="bg2"/>
              </a:solidFill>
            </a:endParaRPr>
          </a:p>
        </p:txBody>
      </p:sp>
      <p:sp>
        <p:nvSpPr>
          <p:cNvPr id="15366" name="Text Box 7"/>
          <p:cNvSpPr txBox="1">
            <a:spLocks noChangeArrowheads="1"/>
          </p:cNvSpPr>
          <p:nvPr/>
        </p:nvSpPr>
        <p:spPr bwMode="auto">
          <a:xfrm>
            <a:off x="1143000" y="3568700"/>
            <a:ext cx="74676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90525" indent="-390525">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buFont typeface="Wingdings" panose="05000000000000000000" pitchFamily="2" charset="2"/>
              <a:buChar char="§"/>
            </a:pPr>
            <a:r>
              <a:rPr lang="es-CR" altLang="es-CR" sz="2400" i="1"/>
              <a:t>Ambiente de control</a:t>
            </a:r>
          </a:p>
          <a:p>
            <a:pPr eaLnBrk="1" hangingPunct="1">
              <a:buFont typeface="Wingdings" panose="05000000000000000000" pitchFamily="2" charset="2"/>
              <a:buChar char="§"/>
            </a:pPr>
            <a:r>
              <a:rPr lang="es-CR" altLang="es-CR" sz="2400" i="1"/>
              <a:t>Valoración del riesgo</a:t>
            </a:r>
          </a:p>
          <a:p>
            <a:pPr eaLnBrk="1" hangingPunct="1">
              <a:buFont typeface="Wingdings" panose="05000000000000000000" pitchFamily="2" charset="2"/>
              <a:buChar char="§"/>
            </a:pPr>
            <a:r>
              <a:rPr lang="es-CR" altLang="es-CR" sz="2400" i="1"/>
              <a:t>Actividades de control</a:t>
            </a:r>
          </a:p>
          <a:p>
            <a:pPr eaLnBrk="1" hangingPunct="1">
              <a:buFont typeface="Wingdings" panose="05000000000000000000" pitchFamily="2" charset="2"/>
              <a:buChar char="§"/>
            </a:pPr>
            <a:r>
              <a:rPr lang="es-CR" altLang="es-CR" sz="2400" i="1"/>
              <a:t>Sistemas de información</a:t>
            </a:r>
          </a:p>
          <a:p>
            <a:pPr eaLnBrk="1" hangingPunct="1">
              <a:buFont typeface="Wingdings" panose="05000000000000000000" pitchFamily="2" charset="2"/>
              <a:buChar char="§"/>
            </a:pPr>
            <a:r>
              <a:rPr lang="es-CR" altLang="es-CR" sz="2400" i="1"/>
              <a:t>Seguimiento</a:t>
            </a:r>
            <a:endParaRPr lang="es-ES" altLang="es-CR" sz="2400" i="1"/>
          </a:p>
        </p:txBody>
      </p:sp>
      <p:sp>
        <p:nvSpPr>
          <p:cNvPr id="15367" name="Text Box 8"/>
          <p:cNvSpPr txBox="1">
            <a:spLocks noChangeArrowheads="1"/>
          </p:cNvSpPr>
          <p:nvPr/>
        </p:nvSpPr>
        <p:spPr bwMode="auto">
          <a:xfrm>
            <a:off x="685800" y="5851525"/>
            <a:ext cx="7772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8425" indent="-98425">
              <a:defRPr sz="2800">
                <a:solidFill>
                  <a:schemeClr val="tx1"/>
                </a:solidFill>
                <a:latin typeface="Times New Roman" panose="02020603050405020304" pitchFamily="18" charset="0"/>
              </a:defRPr>
            </a:lvl1pPr>
            <a:lvl2pPr marL="1031875" indent="-457200">
              <a:defRPr sz="2800">
                <a:solidFill>
                  <a:schemeClr val="tx1"/>
                </a:solidFill>
                <a:latin typeface="Times New Roman" panose="02020603050405020304" pitchFamily="18" charset="0"/>
              </a:defRPr>
            </a:lvl2pPr>
            <a:lvl3pPr marL="1679575" indent="-457200">
              <a:defRPr sz="2800">
                <a:solidFill>
                  <a:schemeClr val="tx1"/>
                </a:solidFill>
                <a:latin typeface="Times New Roman" panose="02020603050405020304" pitchFamily="18" charset="0"/>
              </a:defRPr>
            </a:lvl3pPr>
            <a:lvl4pPr marL="2327275" indent="-457200">
              <a:defRPr sz="2800">
                <a:solidFill>
                  <a:schemeClr val="tx1"/>
                </a:solidFill>
                <a:latin typeface="Times New Roman" panose="02020603050405020304" pitchFamily="18" charset="0"/>
              </a:defRPr>
            </a:lvl4pPr>
            <a:lvl5pPr marL="2974975" indent="-457200">
              <a:defRPr sz="2800">
                <a:solidFill>
                  <a:schemeClr val="tx1"/>
                </a:solidFill>
                <a:latin typeface="Times New Roman" panose="02020603050405020304" pitchFamily="18" charset="0"/>
              </a:defRPr>
            </a:lvl5pPr>
            <a:lvl6pPr marL="3432175" indent="-457200" eaLnBrk="0" fontAlgn="base" hangingPunct="0">
              <a:spcBef>
                <a:spcPct val="0"/>
              </a:spcBef>
              <a:spcAft>
                <a:spcPct val="0"/>
              </a:spcAft>
              <a:defRPr sz="2800">
                <a:solidFill>
                  <a:schemeClr val="tx1"/>
                </a:solidFill>
                <a:latin typeface="Times New Roman" panose="02020603050405020304" pitchFamily="18" charset="0"/>
              </a:defRPr>
            </a:lvl6pPr>
            <a:lvl7pPr marL="3889375" indent="-457200" eaLnBrk="0" fontAlgn="base" hangingPunct="0">
              <a:spcBef>
                <a:spcPct val="0"/>
              </a:spcBef>
              <a:spcAft>
                <a:spcPct val="0"/>
              </a:spcAft>
              <a:defRPr sz="2800">
                <a:solidFill>
                  <a:schemeClr val="tx1"/>
                </a:solidFill>
                <a:latin typeface="Times New Roman" panose="02020603050405020304" pitchFamily="18" charset="0"/>
              </a:defRPr>
            </a:lvl7pPr>
            <a:lvl8pPr marL="4346575" indent="-457200" eaLnBrk="0" fontAlgn="base" hangingPunct="0">
              <a:spcBef>
                <a:spcPct val="0"/>
              </a:spcBef>
              <a:spcAft>
                <a:spcPct val="0"/>
              </a:spcAft>
              <a:defRPr sz="2800">
                <a:solidFill>
                  <a:schemeClr val="tx1"/>
                </a:solidFill>
                <a:latin typeface="Times New Roman" panose="02020603050405020304" pitchFamily="18" charset="0"/>
              </a:defRPr>
            </a:lvl8pPr>
            <a:lvl9pPr marL="4803775" indent="-457200" eaLnBrk="0" fontAlgn="base" hangingPunct="0">
              <a:spcBef>
                <a:spcPct val="0"/>
              </a:spcBef>
              <a:spcAft>
                <a:spcPct val="0"/>
              </a:spcAft>
              <a:defRPr sz="2800">
                <a:solidFill>
                  <a:schemeClr val="tx1"/>
                </a:solidFill>
                <a:latin typeface="Times New Roman" panose="02020603050405020304" pitchFamily="18" charset="0"/>
              </a:defRPr>
            </a:lvl9pPr>
          </a:lstStyle>
          <a:p>
            <a:pPr algn="ctr" eaLnBrk="1" hangingPunct="1">
              <a:spcBef>
                <a:spcPct val="20000"/>
              </a:spcBef>
              <a:buClr>
                <a:schemeClr val="tx1"/>
              </a:buClr>
              <a:buSzPct val="80000"/>
              <a:buFont typeface="Wingdings" panose="05000000000000000000" pitchFamily="2" charset="2"/>
              <a:buChar char="l"/>
            </a:pPr>
            <a:r>
              <a:rPr lang="es-CR" altLang="es-CR" sz="2000" b="1" i="1">
                <a:latin typeface="Arial" panose="020B0604020202020204" pitchFamily="34" charset="0"/>
              </a:rPr>
              <a:t> </a:t>
            </a:r>
            <a:r>
              <a:rPr lang="es-CR" altLang="es-CR" sz="2000" b="1" i="1"/>
              <a:t>Ambos interrelacionados para el logro de los objetivos institucionales</a:t>
            </a:r>
            <a:endParaRPr lang="es-ES" altLang="es-CR" sz="2000" i="1"/>
          </a:p>
        </p:txBody>
      </p:sp>
      <p:sp>
        <p:nvSpPr>
          <p:cNvPr id="276489" name="Text Box 9"/>
          <p:cNvSpPr txBox="1">
            <a:spLocks noChangeArrowheads="1"/>
          </p:cNvSpPr>
          <p:nvPr/>
        </p:nvSpPr>
        <p:spPr bwMode="auto">
          <a:xfrm>
            <a:off x="762000" y="304800"/>
            <a:ext cx="838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1000" indent="-381000"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defRPr/>
            </a:pPr>
            <a:r>
              <a:rPr lang="es-MX" altLang="es-CR" b="1" i="1" smtClean="0">
                <a:solidFill>
                  <a:schemeClr val="tx2"/>
                </a:solidFill>
                <a:effectLst>
                  <a:outerShdw blurRad="38100" dist="38100" dir="2700000" algn="tl">
                    <a:srgbClr val="FFFFFF"/>
                  </a:outerShdw>
                </a:effectLst>
              </a:rPr>
              <a:t>Componentes del  Sistema de Control Interno</a:t>
            </a:r>
            <a:endParaRPr lang="es-ES" altLang="es-CR" b="1" i="1" smtClean="0">
              <a:solidFill>
                <a:schemeClr val="tx2"/>
              </a:solidFill>
              <a:effectLst>
                <a:outerShdw blurRad="38100" dist="38100" dir="2700000" algn="tl">
                  <a:srgbClr val="FFFFFF"/>
                </a:outerShdw>
              </a:effectLst>
            </a:endParaRPr>
          </a:p>
        </p:txBody>
      </p:sp>
      <p:sp>
        <p:nvSpPr>
          <p:cNvPr id="15369" name="Line 10"/>
          <p:cNvSpPr>
            <a:spLocks noChangeShapeType="1"/>
          </p:cNvSpPr>
          <p:nvPr/>
        </p:nvSpPr>
        <p:spPr bwMode="auto">
          <a:xfrm>
            <a:off x="762000" y="762000"/>
            <a:ext cx="8320088" cy="0"/>
          </a:xfrm>
          <a:prstGeom prst="line">
            <a:avLst/>
          </a:prstGeom>
          <a:noFill/>
          <a:ln w="38100" cmpd="dbl">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C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85" name="Text Box 41"/>
          <p:cNvSpPr txBox="1">
            <a:spLocks noChangeArrowheads="1"/>
          </p:cNvSpPr>
          <p:nvPr/>
        </p:nvSpPr>
        <p:spPr bwMode="auto">
          <a:xfrm>
            <a:off x="762000" y="136525"/>
            <a:ext cx="8382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1000" indent="-381000"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defRPr/>
            </a:pPr>
            <a:r>
              <a:rPr lang="es-MX" altLang="es-CR" sz="2000" i="1" smtClean="0">
                <a:solidFill>
                  <a:schemeClr val="tx2"/>
                </a:solidFill>
                <a:effectLst>
                  <a:outerShdw blurRad="38100" dist="38100" dir="2700000" algn="tl">
                    <a:srgbClr val="FFFFFF"/>
                  </a:outerShdw>
                </a:effectLst>
              </a:rPr>
              <a:t>SISTEMA DE CONTROL INTERNO</a:t>
            </a:r>
            <a:endParaRPr lang="es-ES" altLang="es-CR" sz="2000" i="1" smtClean="0">
              <a:solidFill>
                <a:schemeClr val="tx2"/>
              </a:solidFill>
              <a:effectLst>
                <a:outerShdw blurRad="38100" dist="38100" dir="2700000" algn="tl">
                  <a:srgbClr val="FFFFFF"/>
                </a:outerShdw>
              </a:effectLst>
            </a:endParaRPr>
          </a:p>
        </p:txBody>
      </p:sp>
      <p:sp>
        <p:nvSpPr>
          <p:cNvPr id="16387" name="Line 42"/>
          <p:cNvSpPr>
            <a:spLocks noChangeShapeType="1"/>
          </p:cNvSpPr>
          <p:nvPr/>
        </p:nvSpPr>
        <p:spPr bwMode="auto">
          <a:xfrm>
            <a:off x="539750" y="692150"/>
            <a:ext cx="8320088" cy="0"/>
          </a:xfrm>
          <a:prstGeom prst="line">
            <a:avLst/>
          </a:prstGeom>
          <a:noFill/>
          <a:ln w="38100" cmpd="dbl">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CR"/>
          </a:p>
        </p:txBody>
      </p:sp>
      <p:grpSp>
        <p:nvGrpSpPr>
          <p:cNvPr id="16388" name="Group 50"/>
          <p:cNvGrpSpPr>
            <a:grpSpLocks/>
          </p:cNvGrpSpPr>
          <p:nvPr/>
        </p:nvGrpSpPr>
        <p:grpSpPr bwMode="auto">
          <a:xfrm>
            <a:off x="914400" y="606425"/>
            <a:ext cx="8077200" cy="5946775"/>
            <a:chOff x="576" y="382"/>
            <a:chExt cx="5088" cy="3746"/>
          </a:xfrm>
        </p:grpSpPr>
        <p:sp>
          <p:nvSpPr>
            <p:cNvPr id="16389" name="Rectangle 3"/>
            <p:cNvSpPr>
              <a:spLocks noChangeArrowheads="1"/>
            </p:cNvSpPr>
            <p:nvPr/>
          </p:nvSpPr>
          <p:spPr bwMode="auto">
            <a:xfrm>
              <a:off x="621" y="2016"/>
              <a:ext cx="1419" cy="488"/>
            </a:xfrm>
            <a:prstGeom prst="rect">
              <a:avLst/>
            </a:prstGeom>
            <a:solidFill>
              <a:schemeClr val="bg2"/>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390" name="Rectangle 4"/>
            <p:cNvSpPr>
              <a:spLocks noChangeArrowheads="1"/>
            </p:cNvSpPr>
            <p:nvPr/>
          </p:nvSpPr>
          <p:spPr bwMode="auto">
            <a:xfrm>
              <a:off x="621" y="3366"/>
              <a:ext cx="1419" cy="487"/>
            </a:xfrm>
            <a:prstGeom prst="rect">
              <a:avLst/>
            </a:prstGeom>
            <a:solidFill>
              <a:schemeClr val="bg2"/>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391" name="Rectangle 5"/>
            <p:cNvSpPr>
              <a:spLocks noChangeArrowheads="1"/>
            </p:cNvSpPr>
            <p:nvPr/>
          </p:nvSpPr>
          <p:spPr bwMode="auto">
            <a:xfrm>
              <a:off x="621" y="2691"/>
              <a:ext cx="1419" cy="488"/>
            </a:xfrm>
            <a:prstGeom prst="rect">
              <a:avLst/>
            </a:prstGeom>
            <a:solidFill>
              <a:schemeClr val="bg2"/>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392" name="Rectangle 6"/>
            <p:cNvSpPr>
              <a:spLocks noChangeArrowheads="1"/>
            </p:cNvSpPr>
            <p:nvPr/>
          </p:nvSpPr>
          <p:spPr bwMode="auto">
            <a:xfrm>
              <a:off x="621" y="1342"/>
              <a:ext cx="1419" cy="487"/>
            </a:xfrm>
            <a:prstGeom prst="rect">
              <a:avLst/>
            </a:prstGeom>
            <a:solidFill>
              <a:schemeClr val="bg2"/>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393" name="Rectangle 7"/>
            <p:cNvSpPr>
              <a:spLocks noChangeArrowheads="1"/>
            </p:cNvSpPr>
            <p:nvPr/>
          </p:nvSpPr>
          <p:spPr bwMode="auto">
            <a:xfrm>
              <a:off x="621" y="667"/>
              <a:ext cx="1419" cy="487"/>
            </a:xfrm>
            <a:prstGeom prst="rect">
              <a:avLst/>
            </a:prstGeom>
            <a:solidFill>
              <a:schemeClr val="bg2"/>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nvGrpSpPr>
            <p:cNvPr id="16394" name="Group 8"/>
            <p:cNvGrpSpPr>
              <a:grpSpLocks/>
            </p:cNvGrpSpPr>
            <p:nvPr/>
          </p:nvGrpSpPr>
          <p:grpSpPr bwMode="auto">
            <a:xfrm>
              <a:off x="2222" y="528"/>
              <a:ext cx="3391" cy="3600"/>
              <a:chOff x="1968" y="336"/>
              <a:chExt cx="3649" cy="3841"/>
            </a:xfrm>
          </p:grpSpPr>
          <p:sp>
            <p:nvSpPr>
              <p:cNvPr id="16421" name="Freeform 9"/>
              <p:cNvSpPr>
                <a:spLocks/>
              </p:cNvSpPr>
              <p:nvPr/>
            </p:nvSpPr>
            <p:spPr bwMode="auto">
              <a:xfrm>
                <a:off x="2016" y="432"/>
                <a:ext cx="3601" cy="3745"/>
              </a:xfrm>
              <a:custGeom>
                <a:avLst/>
                <a:gdLst>
                  <a:gd name="T0" fmla="*/ 1680 w 3601"/>
                  <a:gd name="T1" fmla="*/ 0 h 3745"/>
                  <a:gd name="T2" fmla="*/ 0 w 3601"/>
                  <a:gd name="T3" fmla="*/ 2784 h 3745"/>
                  <a:gd name="T4" fmla="*/ 2256 w 3601"/>
                  <a:gd name="T5" fmla="*/ 3744 h 3745"/>
                  <a:gd name="T6" fmla="*/ 3600 w 3601"/>
                  <a:gd name="T7" fmla="*/ 2256 h 3745"/>
                  <a:gd name="T8" fmla="*/ 1680 w 3601"/>
                  <a:gd name="T9" fmla="*/ 0 h 374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01" h="3745">
                    <a:moveTo>
                      <a:pt x="1680" y="0"/>
                    </a:moveTo>
                    <a:lnTo>
                      <a:pt x="0" y="2784"/>
                    </a:lnTo>
                    <a:lnTo>
                      <a:pt x="2256" y="3744"/>
                    </a:lnTo>
                    <a:lnTo>
                      <a:pt x="3600" y="2256"/>
                    </a:lnTo>
                    <a:lnTo>
                      <a:pt x="1680" y="0"/>
                    </a:lnTo>
                  </a:path>
                </a:pathLst>
              </a:custGeom>
              <a:solidFill>
                <a:schemeClr val="bg2"/>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22" name="Freeform 10"/>
              <p:cNvSpPr>
                <a:spLocks/>
              </p:cNvSpPr>
              <p:nvPr/>
            </p:nvSpPr>
            <p:spPr bwMode="auto">
              <a:xfrm>
                <a:off x="3957" y="1384"/>
                <a:ext cx="1039" cy="1599"/>
              </a:xfrm>
              <a:custGeom>
                <a:avLst/>
                <a:gdLst>
                  <a:gd name="T0" fmla="*/ 42 w 1039"/>
                  <a:gd name="T1" fmla="*/ 549 h 1599"/>
                  <a:gd name="T2" fmla="*/ 208 w 1039"/>
                  <a:gd name="T3" fmla="*/ 1598 h 1599"/>
                  <a:gd name="T4" fmla="*/ 1038 w 1039"/>
                  <a:gd name="T5" fmla="*/ 699 h 1599"/>
                  <a:gd name="T6" fmla="*/ 498 w 1039"/>
                  <a:gd name="T7" fmla="*/ 0 h 1599"/>
                  <a:gd name="T8" fmla="*/ 0 w 1039"/>
                  <a:gd name="T9" fmla="*/ 400 h 1599"/>
                  <a:gd name="T10" fmla="*/ 42 w 1039"/>
                  <a:gd name="T11" fmla="*/ 549 h 15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39" h="1599">
                    <a:moveTo>
                      <a:pt x="42" y="549"/>
                    </a:moveTo>
                    <a:lnTo>
                      <a:pt x="208" y="1598"/>
                    </a:lnTo>
                    <a:lnTo>
                      <a:pt x="1038" y="699"/>
                    </a:lnTo>
                    <a:lnTo>
                      <a:pt x="498" y="0"/>
                    </a:lnTo>
                    <a:lnTo>
                      <a:pt x="0" y="400"/>
                    </a:lnTo>
                    <a:lnTo>
                      <a:pt x="42" y="549"/>
                    </a:lnTo>
                  </a:path>
                </a:pathLst>
              </a:custGeom>
              <a:solidFill>
                <a:srgbClr val="DC008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23" name="Freeform 11"/>
              <p:cNvSpPr>
                <a:spLocks/>
              </p:cNvSpPr>
              <p:nvPr/>
            </p:nvSpPr>
            <p:spPr bwMode="auto">
              <a:xfrm>
                <a:off x="3875" y="736"/>
                <a:ext cx="581" cy="1198"/>
              </a:xfrm>
              <a:custGeom>
                <a:avLst/>
                <a:gdLst>
                  <a:gd name="T0" fmla="*/ 166 w 581"/>
                  <a:gd name="T1" fmla="*/ 1147 h 1198"/>
                  <a:gd name="T2" fmla="*/ 580 w 581"/>
                  <a:gd name="T3" fmla="*/ 748 h 1198"/>
                  <a:gd name="T4" fmla="*/ 0 w 581"/>
                  <a:gd name="T5" fmla="*/ 0 h 1198"/>
                  <a:gd name="T6" fmla="*/ 83 w 581"/>
                  <a:gd name="T7" fmla="*/ 1197 h 1198"/>
                  <a:gd name="T8" fmla="*/ 166 w 581"/>
                  <a:gd name="T9" fmla="*/ 1147 h 1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81" h="1198">
                    <a:moveTo>
                      <a:pt x="166" y="1147"/>
                    </a:moveTo>
                    <a:lnTo>
                      <a:pt x="580" y="748"/>
                    </a:lnTo>
                    <a:lnTo>
                      <a:pt x="0" y="0"/>
                    </a:lnTo>
                    <a:lnTo>
                      <a:pt x="83" y="1197"/>
                    </a:lnTo>
                    <a:lnTo>
                      <a:pt x="166" y="1147"/>
                    </a:lnTo>
                  </a:path>
                </a:pathLst>
              </a:custGeom>
              <a:solidFill>
                <a:srgbClr val="438E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24" name="Freeform 12"/>
              <p:cNvSpPr>
                <a:spLocks/>
              </p:cNvSpPr>
              <p:nvPr/>
            </p:nvSpPr>
            <p:spPr bwMode="auto">
              <a:xfrm>
                <a:off x="2507" y="1584"/>
                <a:ext cx="1493" cy="1399"/>
              </a:xfrm>
              <a:custGeom>
                <a:avLst/>
                <a:gdLst>
                  <a:gd name="T0" fmla="*/ 497 w 1493"/>
                  <a:gd name="T1" fmla="*/ 0 h 1399"/>
                  <a:gd name="T2" fmla="*/ 1326 w 1493"/>
                  <a:gd name="T3" fmla="*/ 300 h 1399"/>
                  <a:gd name="T4" fmla="*/ 1492 w 1493"/>
                  <a:gd name="T5" fmla="*/ 1398 h 1399"/>
                  <a:gd name="T6" fmla="*/ 0 w 1493"/>
                  <a:gd name="T7" fmla="*/ 799 h 1399"/>
                  <a:gd name="T8" fmla="*/ 497 w 1493"/>
                  <a:gd name="T9" fmla="*/ 0 h 13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93" h="1399">
                    <a:moveTo>
                      <a:pt x="497" y="0"/>
                    </a:moveTo>
                    <a:lnTo>
                      <a:pt x="1326" y="300"/>
                    </a:lnTo>
                    <a:lnTo>
                      <a:pt x="1492" y="1398"/>
                    </a:lnTo>
                    <a:lnTo>
                      <a:pt x="0" y="799"/>
                    </a:lnTo>
                    <a:lnTo>
                      <a:pt x="497" y="0"/>
                    </a:lnTo>
                  </a:path>
                </a:pathLst>
              </a:custGeom>
              <a:solidFill>
                <a:srgbClr val="FDC0E5"/>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25" name="Freeform 13"/>
              <p:cNvSpPr>
                <a:spLocks/>
              </p:cNvSpPr>
              <p:nvPr/>
            </p:nvSpPr>
            <p:spPr bwMode="auto">
              <a:xfrm>
                <a:off x="2963" y="685"/>
                <a:ext cx="871" cy="1300"/>
              </a:xfrm>
              <a:custGeom>
                <a:avLst/>
                <a:gdLst>
                  <a:gd name="T0" fmla="*/ 621 w 871"/>
                  <a:gd name="T1" fmla="*/ 0 h 1300"/>
                  <a:gd name="T2" fmla="*/ 0 w 871"/>
                  <a:gd name="T3" fmla="*/ 949 h 1300"/>
                  <a:gd name="T4" fmla="*/ 870 w 871"/>
                  <a:gd name="T5" fmla="*/ 1299 h 1300"/>
                  <a:gd name="T6" fmla="*/ 621 w 871"/>
                  <a:gd name="T7" fmla="*/ 0 h 13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71" h="1300">
                    <a:moveTo>
                      <a:pt x="621" y="0"/>
                    </a:moveTo>
                    <a:lnTo>
                      <a:pt x="0" y="949"/>
                    </a:lnTo>
                    <a:lnTo>
                      <a:pt x="870" y="1299"/>
                    </a:lnTo>
                    <a:lnTo>
                      <a:pt x="621" y="0"/>
                    </a:lnTo>
                  </a:path>
                </a:pathLst>
              </a:custGeom>
              <a:solidFill>
                <a:srgbClr val="7FFF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26" name="Freeform 14"/>
              <p:cNvSpPr>
                <a:spLocks/>
              </p:cNvSpPr>
              <p:nvPr/>
            </p:nvSpPr>
            <p:spPr bwMode="auto">
              <a:xfrm>
                <a:off x="2465" y="885"/>
                <a:ext cx="996" cy="1499"/>
              </a:xfrm>
              <a:custGeom>
                <a:avLst/>
                <a:gdLst>
                  <a:gd name="T0" fmla="*/ 995 w 996"/>
                  <a:gd name="T1" fmla="*/ 50 h 1499"/>
                  <a:gd name="T2" fmla="*/ 166 w 996"/>
                  <a:gd name="T3" fmla="*/ 1498 h 1499"/>
                  <a:gd name="T4" fmla="*/ 0 w 996"/>
                  <a:gd name="T5" fmla="*/ 1398 h 1499"/>
                  <a:gd name="T6" fmla="*/ 871 w 996"/>
                  <a:gd name="T7" fmla="*/ 0 h 1499"/>
                  <a:gd name="T8" fmla="*/ 995 w 996"/>
                  <a:gd name="T9" fmla="*/ 50 h 14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96" h="1499">
                    <a:moveTo>
                      <a:pt x="995" y="50"/>
                    </a:moveTo>
                    <a:lnTo>
                      <a:pt x="166" y="1498"/>
                    </a:lnTo>
                    <a:lnTo>
                      <a:pt x="0" y="1398"/>
                    </a:lnTo>
                    <a:lnTo>
                      <a:pt x="871" y="0"/>
                    </a:lnTo>
                    <a:lnTo>
                      <a:pt x="995" y="50"/>
                    </a:lnTo>
                  </a:path>
                </a:pathLst>
              </a:custGeom>
              <a:solidFill>
                <a:srgbClr val="FAFD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27" name="Freeform 15"/>
              <p:cNvSpPr>
                <a:spLocks/>
              </p:cNvSpPr>
              <p:nvPr/>
            </p:nvSpPr>
            <p:spPr bwMode="auto">
              <a:xfrm>
                <a:off x="3957" y="835"/>
                <a:ext cx="1121" cy="1299"/>
              </a:xfrm>
              <a:custGeom>
                <a:avLst/>
                <a:gdLst>
                  <a:gd name="T0" fmla="*/ 129 w 1121"/>
                  <a:gd name="T1" fmla="*/ 0 h 1299"/>
                  <a:gd name="T2" fmla="*/ 1120 w 1121"/>
                  <a:gd name="T3" fmla="*/ 1154 h 1299"/>
                  <a:gd name="T4" fmla="*/ 948 w 1121"/>
                  <a:gd name="T5" fmla="*/ 1298 h 1299"/>
                  <a:gd name="T6" fmla="*/ 0 w 1121"/>
                  <a:gd name="T7" fmla="*/ 96 h 1299"/>
                  <a:gd name="T8" fmla="*/ 129 w 1121"/>
                  <a:gd name="T9" fmla="*/ 0 h 1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21" h="1299">
                    <a:moveTo>
                      <a:pt x="129" y="0"/>
                    </a:moveTo>
                    <a:lnTo>
                      <a:pt x="1120" y="1154"/>
                    </a:lnTo>
                    <a:lnTo>
                      <a:pt x="948" y="1298"/>
                    </a:lnTo>
                    <a:lnTo>
                      <a:pt x="0" y="96"/>
                    </a:lnTo>
                    <a:lnTo>
                      <a:pt x="129" y="0"/>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28" name="Freeform 16"/>
              <p:cNvSpPr>
                <a:spLocks/>
              </p:cNvSpPr>
              <p:nvPr/>
            </p:nvSpPr>
            <p:spPr bwMode="auto">
              <a:xfrm>
                <a:off x="3627" y="985"/>
                <a:ext cx="457" cy="1998"/>
              </a:xfrm>
              <a:custGeom>
                <a:avLst/>
                <a:gdLst>
                  <a:gd name="T0" fmla="*/ 0 w 457"/>
                  <a:gd name="T1" fmla="*/ 0 h 1998"/>
                  <a:gd name="T2" fmla="*/ 166 w 457"/>
                  <a:gd name="T3" fmla="*/ 100 h 1998"/>
                  <a:gd name="T4" fmla="*/ 456 w 457"/>
                  <a:gd name="T5" fmla="*/ 1997 h 1998"/>
                  <a:gd name="T6" fmla="*/ 249 w 457"/>
                  <a:gd name="T7" fmla="*/ 1897 h 1998"/>
                  <a:gd name="T8" fmla="*/ 0 w 457"/>
                  <a:gd name="T9" fmla="*/ 0 h 19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7" h="1998">
                    <a:moveTo>
                      <a:pt x="0" y="0"/>
                    </a:moveTo>
                    <a:lnTo>
                      <a:pt x="166" y="100"/>
                    </a:lnTo>
                    <a:lnTo>
                      <a:pt x="456" y="1997"/>
                    </a:lnTo>
                    <a:lnTo>
                      <a:pt x="249" y="1897"/>
                    </a:lnTo>
                    <a:lnTo>
                      <a:pt x="0" y="0"/>
                    </a:lnTo>
                  </a:path>
                </a:pathLst>
              </a:custGeom>
              <a:solidFill>
                <a:srgbClr val="FAFD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29" name="Freeform 17"/>
              <p:cNvSpPr>
                <a:spLocks/>
              </p:cNvSpPr>
              <p:nvPr/>
            </p:nvSpPr>
            <p:spPr bwMode="auto">
              <a:xfrm>
                <a:off x="3792" y="935"/>
                <a:ext cx="416" cy="2048"/>
              </a:xfrm>
              <a:custGeom>
                <a:avLst/>
                <a:gdLst>
                  <a:gd name="T0" fmla="*/ 0 w 416"/>
                  <a:gd name="T1" fmla="*/ 150 h 2048"/>
                  <a:gd name="T2" fmla="*/ 125 w 416"/>
                  <a:gd name="T3" fmla="*/ 0 h 2048"/>
                  <a:gd name="T4" fmla="*/ 415 w 416"/>
                  <a:gd name="T5" fmla="*/ 1897 h 2048"/>
                  <a:gd name="T6" fmla="*/ 291 w 416"/>
                  <a:gd name="T7" fmla="*/ 2047 h 2048"/>
                  <a:gd name="T8" fmla="*/ 0 w 416"/>
                  <a:gd name="T9" fmla="*/ 150 h 20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6" h="2048">
                    <a:moveTo>
                      <a:pt x="0" y="150"/>
                    </a:moveTo>
                    <a:lnTo>
                      <a:pt x="125" y="0"/>
                    </a:lnTo>
                    <a:lnTo>
                      <a:pt x="415" y="1897"/>
                    </a:lnTo>
                    <a:lnTo>
                      <a:pt x="291" y="2047"/>
                    </a:lnTo>
                    <a:lnTo>
                      <a:pt x="0" y="150"/>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30" name="Freeform 18"/>
              <p:cNvSpPr>
                <a:spLocks/>
              </p:cNvSpPr>
              <p:nvPr/>
            </p:nvSpPr>
            <p:spPr bwMode="auto">
              <a:xfrm>
                <a:off x="1968" y="2283"/>
                <a:ext cx="2281" cy="1798"/>
              </a:xfrm>
              <a:custGeom>
                <a:avLst/>
                <a:gdLst>
                  <a:gd name="T0" fmla="*/ 497 w 2281"/>
                  <a:gd name="T1" fmla="*/ 0 h 1798"/>
                  <a:gd name="T2" fmla="*/ 2114 w 2281"/>
                  <a:gd name="T3" fmla="*/ 649 h 1798"/>
                  <a:gd name="T4" fmla="*/ 2280 w 2281"/>
                  <a:gd name="T5" fmla="*/ 1797 h 1798"/>
                  <a:gd name="T6" fmla="*/ 0 w 2281"/>
                  <a:gd name="T7" fmla="*/ 799 h 1798"/>
                  <a:gd name="T8" fmla="*/ 497 w 2281"/>
                  <a:gd name="T9" fmla="*/ 0 h 17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81" h="1798">
                    <a:moveTo>
                      <a:pt x="497" y="0"/>
                    </a:moveTo>
                    <a:lnTo>
                      <a:pt x="2114" y="649"/>
                    </a:lnTo>
                    <a:lnTo>
                      <a:pt x="2280" y="1797"/>
                    </a:lnTo>
                    <a:lnTo>
                      <a:pt x="0" y="799"/>
                    </a:lnTo>
                    <a:lnTo>
                      <a:pt x="497" y="0"/>
                    </a:lnTo>
                  </a:path>
                </a:pathLst>
              </a:custGeom>
              <a:solidFill>
                <a:srgbClr val="A2C1FE"/>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31" name="Freeform 19"/>
              <p:cNvSpPr>
                <a:spLocks/>
              </p:cNvSpPr>
              <p:nvPr/>
            </p:nvSpPr>
            <p:spPr bwMode="auto">
              <a:xfrm>
                <a:off x="3336" y="336"/>
                <a:ext cx="457" cy="750"/>
              </a:xfrm>
              <a:custGeom>
                <a:avLst/>
                <a:gdLst>
                  <a:gd name="T0" fmla="*/ 456 w 457"/>
                  <a:gd name="T1" fmla="*/ 749 h 750"/>
                  <a:gd name="T2" fmla="*/ 332 w 457"/>
                  <a:gd name="T3" fmla="*/ 0 h 750"/>
                  <a:gd name="T4" fmla="*/ 0 w 457"/>
                  <a:gd name="T5" fmla="*/ 549 h 750"/>
                  <a:gd name="T6" fmla="*/ 456 w 457"/>
                  <a:gd name="T7" fmla="*/ 749 h 75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57" h="750">
                    <a:moveTo>
                      <a:pt x="456" y="749"/>
                    </a:moveTo>
                    <a:lnTo>
                      <a:pt x="332" y="0"/>
                    </a:lnTo>
                    <a:lnTo>
                      <a:pt x="0" y="549"/>
                    </a:lnTo>
                    <a:lnTo>
                      <a:pt x="456" y="749"/>
                    </a:lnTo>
                  </a:path>
                </a:pathLst>
              </a:custGeom>
              <a:solidFill>
                <a:srgbClr val="B760F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32" name="Freeform 20"/>
              <p:cNvSpPr>
                <a:spLocks/>
              </p:cNvSpPr>
              <p:nvPr/>
            </p:nvSpPr>
            <p:spPr bwMode="auto">
              <a:xfrm>
                <a:off x="3668" y="336"/>
                <a:ext cx="416" cy="750"/>
              </a:xfrm>
              <a:custGeom>
                <a:avLst/>
                <a:gdLst>
                  <a:gd name="T0" fmla="*/ 125 w 416"/>
                  <a:gd name="T1" fmla="*/ 749 h 750"/>
                  <a:gd name="T2" fmla="*/ 415 w 416"/>
                  <a:gd name="T3" fmla="*/ 499 h 750"/>
                  <a:gd name="T4" fmla="*/ 0 w 416"/>
                  <a:gd name="T5" fmla="*/ 0 h 750"/>
                  <a:gd name="T6" fmla="*/ 125 w 416"/>
                  <a:gd name="T7" fmla="*/ 749 h 75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16" h="750">
                    <a:moveTo>
                      <a:pt x="125" y="749"/>
                    </a:moveTo>
                    <a:lnTo>
                      <a:pt x="415" y="499"/>
                    </a:lnTo>
                    <a:lnTo>
                      <a:pt x="0" y="0"/>
                    </a:lnTo>
                    <a:lnTo>
                      <a:pt x="125" y="749"/>
                    </a:lnTo>
                  </a:path>
                </a:pathLst>
              </a:custGeom>
              <a:solidFill>
                <a:srgbClr val="7B00E4"/>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6433" name="Freeform 21"/>
              <p:cNvSpPr>
                <a:spLocks/>
              </p:cNvSpPr>
              <p:nvPr/>
            </p:nvSpPr>
            <p:spPr bwMode="auto">
              <a:xfrm>
                <a:off x="4083" y="1933"/>
                <a:ext cx="1534" cy="2148"/>
              </a:xfrm>
              <a:custGeom>
                <a:avLst/>
                <a:gdLst>
                  <a:gd name="T0" fmla="*/ 953 w 1534"/>
                  <a:gd name="T1" fmla="*/ 0 h 2148"/>
                  <a:gd name="T2" fmla="*/ 0 w 1534"/>
                  <a:gd name="T3" fmla="*/ 999 h 2148"/>
                  <a:gd name="T4" fmla="*/ 166 w 1534"/>
                  <a:gd name="T5" fmla="*/ 2147 h 2148"/>
                  <a:gd name="T6" fmla="*/ 1533 w 1534"/>
                  <a:gd name="T7" fmla="*/ 649 h 2148"/>
                  <a:gd name="T8" fmla="*/ 953 w 1534"/>
                  <a:gd name="T9" fmla="*/ 0 h 2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4" h="2148">
                    <a:moveTo>
                      <a:pt x="953" y="0"/>
                    </a:moveTo>
                    <a:lnTo>
                      <a:pt x="0" y="999"/>
                    </a:lnTo>
                    <a:lnTo>
                      <a:pt x="166" y="2147"/>
                    </a:lnTo>
                    <a:lnTo>
                      <a:pt x="1533" y="649"/>
                    </a:lnTo>
                    <a:lnTo>
                      <a:pt x="953" y="0"/>
                    </a:lnTo>
                  </a:path>
                </a:pathLst>
              </a:custGeom>
              <a:solidFill>
                <a:srgbClr val="618FFD"/>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16395" name="Line 22"/>
            <p:cNvSpPr>
              <a:spLocks noChangeShapeType="1"/>
            </p:cNvSpPr>
            <p:nvPr/>
          </p:nvSpPr>
          <p:spPr bwMode="auto">
            <a:xfrm>
              <a:off x="1825" y="865"/>
              <a:ext cx="191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6396" name="Line 23"/>
            <p:cNvSpPr>
              <a:spLocks noChangeShapeType="1"/>
            </p:cNvSpPr>
            <p:nvPr/>
          </p:nvSpPr>
          <p:spPr bwMode="auto">
            <a:xfrm>
              <a:off x="1914" y="1563"/>
              <a:ext cx="1643"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6397" name="Line 24"/>
            <p:cNvSpPr>
              <a:spLocks noChangeShapeType="1"/>
            </p:cNvSpPr>
            <p:nvPr/>
          </p:nvSpPr>
          <p:spPr bwMode="auto">
            <a:xfrm>
              <a:off x="1914" y="2238"/>
              <a:ext cx="929"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nvGrpSpPr>
            <p:cNvPr id="16398" name="Group 25"/>
            <p:cNvGrpSpPr>
              <a:grpSpLocks/>
            </p:cNvGrpSpPr>
            <p:nvPr/>
          </p:nvGrpSpPr>
          <p:grpSpPr bwMode="auto">
            <a:xfrm>
              <a:off x="1914" y="2234"/>
              <a:ext cx="1375" cy="682"/>
              <a:chOff x="1636" y="2156"/>
              <a:chExt cx="1480" cy="728"/>
            </a:xfrm>
          </p:grpSpPr>
          <p:sp>
            <p:nvSpPr>
              <p:cNvPr id="16419" name="Line 26"/>
              <p:cNvSpPr>
                <a:spLocks noChangeShapeType="1"/>
              </p:cNvSpPr>
              <p:nvPr/>
            </p:nvSpPr>
            <p:spPr bwMode="auto">
              <a:xfrm>
                <a:off x="1636" y="2880"/>
                <a:ext cx="1096"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6420" name="Line 27"/>
              <p:cNvSpPr>
                <a:spLocks noChangeShapeType="1"/>
              </p:cNvSpPr>
              <p:nvPr/>
            </p:nvSpPr>
            <p:spPr bwMode="auto">
              <a:xfrm flipV="1">
                <a:off x="2740" y="2156"/>
                <a:ext cx="376" cy="72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16399" name="Group 28"/>
            <p:cNvGrpSpPr>
              <a:grpSpLocks/>
            </p:cNvGrpSpPr>
            <p:nvPr/>
          </p:nvGrpSpPr>
          <p:grpSpPr bwMode="auto">
            <a:xfrm>
              <a:off x="1914" y="3224"/>
              <a:ext cx="1331" cy="412"/>
              <a:chOff x="1636" y="3212"/>
              <a:chExt cx="1432" cy="440"/>
            </a:xfrm>
          </p:grpSpPr>
          <p:sp>
            <p:nvSpPr>
              <p:cNvPr id="16417" name="Line 29"/>
              <p:cNvSpPr>
                <a:spLocks noChangeShapeType="1"/>
              </p:cNvSpPr>
              <p:nvPr/>
            </p:nvSpPr>
            <p:spPr bwMode="auto">
              <a:xfrm>
                <a:off x="1636" y="3648"/>
                <a:ext cx="1168"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6418" name="Line 30"/>
              <p:cNvSpPr>
                <a:spLocks noChangeShapeType="1"/>
              </p:cNvSpPr>
              <p:nvPr/>
            </p:nvSpPr>
            <p:spPr bwMode="auto">
              <a:xfrm flipV="1">
                <a:off x="2812" y="3212"/>
                <a:ext cx="256" cy="44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sp>
          <p:nvSpPr>
            <p:cNvPr id="16400" name="Rectangle 31"/>
            <p:cNvSpPr>
              <a:spLocks noChangeArrowheads="1"/>
            </p:cNvSpPr>
            <p:nvPr/>
          </p:nvSpPr>
          <p:spPr bwMode="auto">
            <a:xfrm>
              <a:off x="576" y="1971"/>
              <a:ext cx="1420" cy="4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401" name="Rectangle 32"/>
            <p:cNvSpPr>
              <a:spLocks noChangeArrowheads="1"/>
            </p:cNvSpPr>
            <p:nvPr/>
          </p:nvSpPr>
          <p:spPr bwMode="auto">
            <a:xfrm>
              <a:off x="685" y="1969"/>
              <a:ext cx="1202" cy="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50000"/>
                </a:spcBef>
                <a:buSzTx/>
                <a:buFontTx/>
                <a:buNone/>
              </a:pPr>
              <a:r>
                <a:rPr lang="es-ES_tradnl" altLang="es-CR" sz="2400" b="1">
                  <a:solidFill>
                    <a:srgbClr val="FFFFFF"/>
                  </a:solidFill>
                </a:rPr>
                <a:t>Sistemas de información</a:t>
              </a:r>
            </a:p>
          </p:txBody>
        </p:sp>
        <p:sp>
          <p:nvSpPr>
            <p:cNvPr id="16402" name="Rectangle 33"/>
            <p:cNvSpPr>
              <a:spLocks noChangeArrowheads="1"/>
            </p:cNvSpPr>
            <p:nvPr/>
          </p:nvSpPr>
          <p:spPr bwMode="auto">
            <a:xfrm>
              <a:off x="576" y="3321"/>
              <a:ext cx="1420" cy="487"/>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403" name="Rectangle 34"/>
            <p:cNvSpPr>
              <a:spLocks noChangeArrowheads="1"/>
            </p:cNvSpPr>
            <p:nvPr/>
          </p:nvSpPr>
          <p:spPr bwMode="auto">
            <a:xfrm>
              <a:off x="685" y="3318"/>
              <a:ext cx="1202" cy="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50000"/>
                </a:spcBef>
                <a:buSzTx/>
                <a:buFontTx/>
                <a:buNone/>
              </a:pPr>
              <a:r>
                <a:rPr lang="es-ES_tradnl" altLang="es-CR" sz="2400" b="1">
                  <a:solidFill>
                    <a:srgbClr val="FFFFFF"/>
                  </a:solidFill>
                </a:rPr>
                <a:t>Ambiente de control</a:t>
              </a:r>
            </a:p>
          </p:txBody>
        </p:sp>
        <p:sp>
          <p:nvSpPr>
            <p:cNvPr id="16404" name="Rectangle 35"/>
            <p:cNvSpPr>
              <a:spLocks noChangeArrowheads="1"/>
            </p:cNvSpPr>
            <p:nvPr/>
          </p:nvSpPr>
          <p:spPr bwMode="auto">
            <a:xfrm>
              <a:off x="576" y="2646"/>
              <a:ext cx="1420" cy="4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405" name="Rectangle 36"/>
            <p:cNvSpPr>
              <a:spLocks noChangeArrowheads="1"/>
            </p:cNvSpPr>
            <p:nvPr/>
          </p:nvSpPr>
          <p:spPr bwMode="auto">
            <a:xfrm>
              <a:off x="685" y="2643"/>
              <a:ext cx="1202" cy="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50000"/>
                </a:spcBef>
                <a:buSzTx/>
                <a:buFontTx/>
                <a:buNone/>
              </a:pPr>
              <a:r>
                <a:rPr lang="es-ES_tradnl" altLang="es-CR" sz="2400" b="1">
                  <a:solidFill>
                    <a:srgbClr val="FFFFFF"/>
                  </a:solidFill>
                </a:rPr>
                <a:t>Valoración de riesgos</a:t>
              </a:r>
            </a:p>
          </p:txBody>
        </p:sp>
        <p:sp>
          <p:nvSpPr>
            <p:cNvPr id="16406" name="Rectangle 37"/>
            <p:cNvSpPr>
              <a:spLocks noChangeArrowheads="1"/>
            </p:cNvSpPr>
            <p:nvPr/>
          </p:nvSpPr>
          <p:spPr bwMode="auto">
            <a:xfrm>
              <a:off x="576" y="1297"/>
              <a:ext cx="1420" cy="487"/>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407" name="Rectangle 38"/>
            <p:cNvSpPr>
              <a:spLocks noChangeArrowheads="1"/>
            </p:cNvSpPr>
            <p:nvPr/>
          </p:nvSpPr>
          <p:spPr bwMode="auto">
            <a:xfrm>
              <a:off x="685" y="1294"/>
              <a:ext cx="1202" cy="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50000"/>
                </a:spcBef>
                <a:buSzTx/>
                <a:buFontTx/>
                <a:buNone/>
              </a:pPr>
              <a:r>
                <a:rPr lang="es-ES_tradnl" altLang="es-CR" sz="2400" b="1">
                  <a:solidFill>
                    <a:srgbClr val="FFFFFF"/>
                  </a:solidFill>
                </a:rPr>
                <a:t>Actividades de control</a:t>
              </a:r>
            </a:p>
          </p:txBody>
        </p:sp>
        <p:sp>
          <p:nvSpPr>
            <p:cNvPr id="16408" name="Rectangle 39"/>
            <p:cNvSpPr>
              <a:spLocks noChangeArrowheads="1"/>
            </p:cNvSpPr>
            <p:nvPr/>
          </p:nvSpPr>
          <p:spPr bwMode="auto">
            <a:xfrm>
              <a:off x="576" y="622"/>
              <a:ext cx="1420" cy="487"/>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409" name="Rectangle 40"/>
            <p:cNvSpPr>
              <a:spLocks noChangeArrowheads="1"/>
            </p:cNvSpPr>
            <p:nvPr/>
          </p:nvSpPr>
          <p:spPr bwMode="auto">
            <a:xfrm>
              <a:off x="685" y="731"/>
              <a:ext cx="1202"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100000"/>
                </a:spcBef>
                <a:spcAft>
                  <a:spcPct val="50000"/>
                </a:spcAft>
                <a:buSzTx/>
                <a:buFontTx/>
                <a:buNone/>
              </a:pPr>
              <a:r>
                <a:rPr lang="es-ES_tradnl" altLang="es-CR" sz="2400" b="1">
                  <a:solidFill>
                    <a:srgbClr val="FFFFFF"/>
                  </a:solidFill>
                </a:rPr>
                <a:t>Seguimiento</a:t>
              </a:r>
            </a:p>
          </p:txBody>
        </p:sp>
        <p:sp>
          <p:nvSpPr>
            <p:cNvPr id="16410" name="Text Box 43"/>
            <p:cNvSpPr txBox="1">
              <a:spLocks noChangeArrowheads="1"/>
            </p:cNvSpPr>
            <p:nvPr/>
          </p:nvSpPr>
          <p:spPr bwMode="auto">
            <a:xfrm rot="-2250125">
              <a:off x="4176" y="2534"/>
              <a:ext cx="1488"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50000"/>
                </a:spcBef>
                <a:buSzTx/>
              </a:pPr>
              <a:r>
                <a:rPr lang="es-CR" altLang="es-CR" sz="1200" i="1"/>
                <a:t>Integridad y ética del Jerarca y el personal, </a:t>
              </a:r>
            </a:p>
            <a:p>
              <a:pPr>
                <a:spcBef>
                  <a:spcPct val="50000"/>
                </a:spcBef>
                <a:buSzTx/>
              </a:pPr>
              <a:r>
                <a:rPr lang="es-CR" altLang="es-CR" sz="1200" i="1"/>
                <a:t>Organización</a:t>
              </a:r>
            </a:p>
            <a:p>
              <a:pPr>
                <a:spcBef>
                  <a:spcPct val="50000"/>
                </a:spcBef>
                <a:buSzTx/>
              </a:pPr>
              <a:r>
                <a:rPr lang="es-CR" altLang="es-CR" sz="1200" i="1"/>
                <a:t> Contratación de personal</a:t>
              </a:r>
              <a:endParaRPr lang="es-ES" altLang="es-CR" sz="1200" i="1"/>
            </a:p>
          </p:txBody>
        </p:sp>
        <p:sp>
          <p:nvSpPr>
            <p:cNvPr id="16411" name="Text Box 44"/>
            <p:cNvSpPr txBox="1">
              <a:spLocks noChangeArrowheads="1"/>
            </p:cNvSpPr>
            <p:nvPr/>
          </p:nvSpPr>
          <p:spPr bwMode="auto">
            <a:xfrm>
              <a:off x="2976" y="2016"/>
              <a:ext cx="1008"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50000"/>
                </a:spcBef>
                <a:buSzTx/>
                <a:buFontTx/>
                <a:buNone/>
              </a:pPr>
              <a:r>
                <a:rPr lang="es-CR" altLang="es-CR" sz="1000"/>
                <a:t>Objetivos, metas - Riesgos  del cumplimiento de la misión</a:t>
              </a:r>
              <a:endParaRPr lang="es-ES" altLang="es-CR" sz="1000"/>
            </a:p>
          </p:txBody>
        </p:sp>
        <p:sp>
          <p:nvSpPr>
            <p:cNvPr id="16412" name="Text Box 45"/>
            <p:cNvSpPr txBox="1">
              <a:spLocks noChangeArrowheads="1"/>
            </p:cNvSpPr>
            <p:nvPr/>
          </p:nvSpPr>
          <p:spPr bwMode="auto">
            <a:xfrm rot="-3869263">
              <a:off x="3148" y="1311"/>
              <a:ext cx="850"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pPr>
              <a:r>
                <a:rPr lang="es-CR" altLang="es-CR" sz="1000"/>
                <a:t> Protección de activos</a:t>
              </a:r>
            </a:p>
            <a:p>
              <a:pPr>
                <a:spcBef>
                  <a:spcPct val="0"/>
                </a:spcBef>
                <a:buSzTx/>
              </a:pPr>
              <a:r>
                <a:rPr lang="es-CR" altLang="es-CR" sz="1000"/>
                <a:t> Autorizaciones</a:t>
              </a:r>
            </a:p>
            <a:p>
              <a:pPr>
                <a:spcBef>
                  <a:spcPct val="0"/>
                </a:spcBef>
                <a:buSzTx/>
              </a:pPr>
              <a:r>
                <a:rPr lang="es-CR" altLang="es-CR" sz="1000"/>
                <a:t> Documentación</a:t>
              </a:r>
              <a:endParaRPr lang="es-ES" altLang="es-CR" sz="1000"/>
            </a:p>
          </p:txBody>
        </p:sp>
        <p:sp>
          <p:nvSpPr>
            <p:cNvPr id="16413" name="Text Box 46"/>
            <p:cNvSpPr txBox="1">
              <a:spLocks noChangeArrowheads="1"/>
            </p:cNvSpPr>
            <p:nvPr/>
          </p:nvSpPr>
          <p:spPr bwMode="auto">
            <a:xfrm rot="-3662734">
              <a:off x="2412" y="1812"/>
              <a:ext cx="128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185738" indent="-185738"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pPr>
              <a:r>
                <a:rPr lang="es-CR" altLang="es-CR" sz="1000"/>
                <a:t>Archivos, registros y datos clave</a:t>
              </a:r>
              <a:endParaRPr lang="es-ES" altLang="es-CR" sz="1000"/>
            </a:p>
          </p:txBody>
        </p:sp>
        <p:sp>
          <p:nvSpPr>
            <p:cNvPr id="16414" name="Text Box 47"/>
            <p:cNvSpPr txBox="1">
              <a:spLocks noChangeArrowheads="1"/>
            </p:cNvSpPr>
            <p:nvPr/>
          </p:nvSpPr>
          <p:spPr bwMode="auto">
            <a:xfrm rot="-6023147">
              <a:off x="3350" y="1934"/>
              <a:ext cx="1395"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185738" indent="-185738"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pPr>
              <a:r>
                <a:rPr lang="es-CR" altLang="es-CR" sz="1000"/>
                <a:t>Información acorde con objetivos</a:t>
              </a:r>
            </a:p>
            <a:p>
              <a:pPr>
                <a:spcBef>
                  <a:spcPct val="0"/>
                </a:spcBef>
                <a:buSzTx/>
              </a:pPr>
              <a:endParaRPr lang="es-CR" altLang="es-CR" sz="1000"/>
            </a:p>
            <a:p>
              <a:pPr>
                <a:spcBef>
                  <a:spcPct val="0"/>
                </a:spcBef>
                <a:buSzTx/>
              </a:pPr>
              <a:r>
                <a:rPr lang="es-CR" altLang="es-CR" sz="1000"/>
                <a:t>Estratégicos, confiables y oportunos</a:t>
              </a:r>
            </a:p>
          </p:txBody>
        </p:sp>
        <p:sp>
          <p:nvSpPr>
            <p:cNvPr id="16415" name="Text Box 48"/>
            <p:cNvSpPr txBox="1">
              <a:spLocks noChangeArrowheads="1"/>
            </p:cNvSpPr>
            <p:nvPr/>
          </p:nvSpPr>
          <p:spPr bwMode="auto">
            <a:xfrm rot="-3078010">
              <a:off x="3571" y="545"/>
              <a:ext cx="912" cy="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50000"/>
                </a:spcBef>
                <a:buSzTx/>
                <a:buFontTx/>
                <a:buNone/>
              </a:pPr>
              <a:r>
                <a:rPr lang="es-CR" altLang="es-CR" sz="1000" b="1"/>
                <a:t>Mejoras a</a:t>
              </a:r>
            </a:p>
            <a:p>
              <a:pPr>
                <a:spcBef>
                  <a:spcPct val="50000"/>
                </a:spcBef>
                <a:buSzTx/>
                <a:buFontTx/>
                <a:buNone/>
              </a:pPr>
              <a:r>
                <a:rPr lang="es-CR" altLang="es-CR" sz="1000" b="1"/>
                <a:t> controles</a:t>
              </a:r>
            </a:p>
            <a:p>
              <a:pPr>
                <a:spcBef>
                  <a:spcPct val="50000"/>
                </a:spcBef>
                <a:buSzTx/>
                <a:buFontTx/>
                <a:buNone/>
              </a:pPr>
              <a:r>
                <a:rPr lang="es-CR" altLang="es-CR" sz="1000" b="1"/>
                <a:t>Se apliquen</a:t>
              </a:r>
            </a:p>
            <a:p>
              <a:pPr>
                <a:spcBef>
                  <a:spcPct val="50000"/>
                </a:spcBef>
                <a:buSzTx/>
                <a:buFontTx/>
                <a:buNone/>
              </a:pPr>
              <a:endParaRPr lang="es-ES" altLang="es-CR" sz="1000" b="1"/>
            </a:p>
          </p:txBody>
        </p:sp>
        <p:sp>
          <p:nvSpPr>
            <p:cNvPr id="16416" name="Text Box 49"/>
            <p:cNvSpPr txBox="1">
              <a:spLocks noChangeArrowheads="1"/>
            </p:cNvSpPr>
            <p:nvPr/>
          </p:nvSpPr>
          <p:spPr bwMode="auto">
            <a:xfrm rot="1045080">
              <a:off x="2913" y="2765"/>
              <a:ext cx="1311" cy="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50000"/>
                </a:spcBef>
                <a:buSzTx/>
                <a:buFontTx/>
                <a:buNone/>
              </a:pPr>
              <a:r>
                <a:rPr lang="es-CR" altLang="es-CR" sz="1200"/>
                <a:t>Estilo, filosofía de gestión que promueva el fortalecimiento del control y una adecuada administración de riesgos.</a:t>
              </a:r>
            </a:p>
            <a:p>
              <a:pPr>
                <a:spcBef>
                  <a:spcPct val="50000"/>
                </a:spcBef>
                <a:buSzTx/>
                <a:buFontTx/>
                <a:buNone/>
              </a:pPr>
              <a:endParaRPr lang="es-ES" altLang="es-CR" sz="1200"/>
            </a:p>
          </p:txBody>
        </p:sp>
      </p:grpSp>
    </p:spTree>
  </p:cSld>
  <p:clrMapOvr>
    <a:overrideClrMapping bg1="lt1" tx1="dk1" bg2="lt2" tx2="dk2" accent1="accent1" accent2="accent2" accent3="accent3" accent4="accent4" accent5="accent5" accent6="accent6" hlink="hlink" folHlink="folHlink"/>
  </p:clrMapOvr>
  <p:transition>
    <p:pull dir="l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8"/>
          <p:cNvGrpSpPr>
            <a:grpSpLocks/>
          </p:cNvGrpSpPr>
          <p:nvPr/>
        </p:nvGrpSpPr>
        <p:grpSpPr bwMode="auto">
          <a:xfrm>
            <a:off x="107950" y="115888"/>
            <a:ext cx="8991600" cy="6553200"/>
            <a:chOff x="576" y="1152"/>
            <a:chExt cx="4777" cy="1441"/>
          </a:xfrm>
        </p:grpSpPr>
        <p:sp>
          <p:nvSpPr>
            <p:cNvPr id="17447" name="Rectangle 9"/>
            <p:cNvSpPr>
              <a:spLocks noChangeArrowheads="1"/>
            </p:cNvSpPr>
            <p:nvPr/>
          </p:nvSpPr>
          <p:spPr bwMode="auto">
            <a:xfrm>
              <a:off x="580" y="1156"/>
              <a:ext cx="4639" cy="1276"/>
            </a:xfrm>
            <a:prstGeom prst="rect">
              <a:avLst/>
            </a:prstGeom>
            <a:solidFill>
              <a:srgbClr val="FCFEB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7448" name="Freeform 10"/>
            <p:cNvSpPr>
              <a:spLocks/>
            </p:cNvSpPr>
            <p:nvPr/>
          </p:nvSpPr>
          <p:spPr bwMode="auto">
            <a:xfrm>
              <a:off x="576" y="2436"/>
              <a:ext cx="4777" cy="157"/>
            </a:xfrm>
            <a:custGeom>
              <a:avLst/>
              <a:gdLst>
                <a:gd name="T0" fmla="*/ 0 w 4777"/>
                <a:gd name="T1" fmla="*/ 0 h 157"/>
                <a:gd name="T2" fmla="*/ 4624 w 4777"/>
                <a:gd name="T3" fmla="*/ 0 h 157"/>
                <a:gd name="T4" fmla="*/ 4776 w 4777"/>
                <a:gd name="T5" fmla="*/ 156 h 157"/>
                <a:gd name="T6" fmla="*/ 152 w 4777"/>
                <a:gd name="T7" fmla="*/ 156 h 157"/>
                <a:gd name="T8" fmla="*/ 0 w 4777"/>
                <a:gd name="T9" fmla="*/ 0 h 1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77" h="157">
                  <a:moveTo>
                    <a:pt x="0" y="0"/>
                  </a:moveTo>
                  <a:lnTo>
                    <a:pt x="4624" y="0"/>
                  </a:lnTo>
                  <a:lnTo>
                    <a:pt x="4776" y="156"/>
                  </a:lnTo>
                  <a:lnTo>
                    <a:pt x="152" y="156"/>
                  </a:lnTo>
                  <a:lnTo>
                    <a:pt x="0" y="0"/>
                  </a:lnTo>
                </a:path>
              </a:pathLst>
            </a:custGeom>
            <a:solidFill>
              <a:srgbClr val="AD69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17449" name="Freeform 11"/>
            <p:cNvSpPr>
              <a:spLocks/>
            </p:cNvSpPr>
            <p:nvPr/>
          </p:nvSpPr>
          <p:spPr bwMode="auto">
            <a:xfrm>
              <a:off x="5223" y="1152"/>
              <a:ext cx="130" cy="1441"/>
            </a:xfrm>
            <a:custGeom>
              <a:avLst/>
              <a:gdLst>
                <a:gd name="T0" fmla="*/ 0 w 130"/>
                <a:gd name="T1" fmla="*/ 0 h 1441"/>
                <a:gd name="T2" fmla="*/ 0 w 130"/>
                <a:gd name="T3" fmla="*/ 1288 h 1441"/>
                <a:gd name="T4" fmla="*/ 129 w 130"/>
                <a:gd name="T5" fmla="*/ 1440 h 1441"/>
                <a:gd name="T6" fmla="*/ 129 w 130"/>
                <a:gd name="T7" fmla="*/ 152 h 1441"/>
                <a:gd name="T8" fmla="*/ 0 w 130"/>
                <a:gd name="T9" fmla="*/ 0 h 14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0" h="1441">
                  <a:moveTo>
                    <a:pt x="0" y="0"/>
                  </a:moveTo>
                  <a:lnTo>
                    <a:pt x="0" y="1288"/>
                  </a:lnTo>
                  <a:lnTo>
                    <a:pt x="129" y="1440"/>
                  </a:lnTo>
                  <a:lnTo>
                    <a:pt x="129" y="152"/>
                  </a:lnTo>
                  <a:lnTo>
                    <a:pt x="0" y="0"/>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grpSp>
        <p:nvGrpSpPr>
          <p:cNvPr id="17411" name="Group 58"/>
          <p:cNvGrpSpPr>
            <a:grpSpLocks/>
          </p:cNvGrpSpPr>
          <p:nvPr/>
        </p:nvGrpSpPr>
        <p:grpSpPr bwMode="auto">
          <a:xfrm>
            <a:off x="3144838" y="1752600"/>
            <a:ext cx="2681287" cy="2971800"/>
            <a:chOff x="1981" y="1296"/>
            <a:chExt cx="1689" cy="1872"/>
          </a:xfrm>
        </p:grpSpPr>
        <p:sp>
          <p:nvSpPr>
            <p:cNvPr id="17427" name="Line 40"/>
            <p:cNvSpPr>
              <a:spLocks noChangeShapeType="1"/>
            </p:cNvSpPr>
            <p:nvPr/>
          </p:nvSpPr>
          <p:spPr bwMode="auto">
            <a:xfrm>
              <a:off x="1981" y="2232"/>
              <a:ext cx="336" cy="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7428" name="Line 41"/>
            <p:cNvSpPr>
              <a:spLocks noChangeShapeType="1"/>
            </p:cNvSpPr>
            <p:nvPr/>
          </p:nvSpPr>
          <p:spPr bwMode="auto">
            <a:xfrm flipH="1">
              <a:off x="3334" y="2232"/>
              <a:ext cx="336" cy="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nvGrpSpPr>
            <p:cNvPr id="17429" name="Group 57"/>
            <p:cNvGrpSpPr>
              <a:grpSpLocks/>
            </p:cNvGrpSpPr>
            <p:nvPr/>
          </p:nvGrpSpPr>
          <p:grpSpPr bwMode="auto">
            <a:xfrm>
              <a:off x="2256" y="1296"/>
              <a:ext cx="1152" cy="1872"/>
              <a:chOff x="2256" y="1296"/>
              <a:chExt cx="1152" cy="1872"/>
            </a:xfrm>
          </p:grpSpPr>
          <p:grpSp>
            <p:nvGrpSpPr>
              <p:cNvPr id="17430" name="Group 38"/>
              <p:cNvGrpSpPr>
                <a:grpSpLocks/>
              </p:cNvGrpSpPr>
              <p:nvPr/>
            </p:nvGrpSpPr>
            <p:grpSpPr bwMode="auto">
              <a:xfrm>
                <a:off x="2256" y="1824"/>
                <a:ext cx="1152" cy="816"/>
                <a:chOff x="2256" y="1824"/>
                <a:chExt cx="1152" cy="816"/>
              </a:xfrm>
            </p:grpSpPr>
            <p:sp>
              <p:nvSpPr>
                <p:cNvPr id="17445" name="AutoShape 36"/>
                <p:cNvSpPr>
                  <a:spLocks noChangeArrowheads="1"/>
                </p:cNvSpPr>
                <p:nvPr/>
              </p:nvSpPr>
              <p:spPr bwMode="auto">
                <a:xfrm flipV="1">
                  <a:off x="2256" y="1824"/>
                  <a:ext cx="1152" cy="816"/>
                </a:xfrm>
                <a:prstGeom prst="verticalScroll">
                  <a:avLst>
                    <a:gd name="adj" fmla="val 12500"/>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9999" name="Rectangle 15"/>
                <p:cNvSpPr>
                  <a:spLocks noChangeArrowheads="1"/>
                </p:cNvSpPr>
                <p:nvPr/>
              </p:nvSpPr>
              <p:spPr bwMode="auto">
                <a:xfrm>
                  <a:off x="2520" y="1930"/>
                  <a:ext cx="62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defRPr/>
                  </a:pPr>
                  <a:r>
                    <a:rPr lang="es-CR" altLang="es-CR" b="1" smtClean="0">
                      <a:solidFill>
                        <a:srgbClr val="FFFFFF"/>
                      </a:solidFill>
                      <a:effectLst>
                        <a:outerShdw blurRad="38100" dist="38100" dir="2700000" algn="tl">
                          <a:srgbClr val="000000"/>
                        </a:outerShdw>
                      </a:effectLst>
                      <a:latin typeface="Arial" charset="0"/>
                    </a:rPr>
                    <a:t>LGCI</a:t>
                  </a:r>
                  <a:br>
                    <a:rPr lang="es-CR" altLang="es-CR" b="1" smtClean="0">
                      <a:solidFill>
                        <a:srgbClr val="FFFFFF"/>
                      </a:solidFill>
                      <a:effectLst>
                        <a:outerShdw blurRad="38100" dist="38100" dir="2700000" algn="tl">
                          <a:srgbClr val="000000"/>
                        </a:outerShdw>
                      </a:effectLst>
                      <a:latin typeface="Arial" charset="0"/>
                    </a:rPr>
                  </a:br>
                  <a:r>
                    <a:rPr lang="es-CR" altLang="es-CR" b="1" smtClean="0">
                      <a:solidFill>
                        <a:srgbClr val="FFFFFF"/>
                      </a:solidFill>
                      <a:effectLst>
                        <a:outerShdw blurRad="38100" dist="38100" dir="2700000" algn="tl">
                          <a:srgbClr val="000000"/>
                        </a:outerShdw>
                      </a:effectLst>
                      <a:latin typeface="Arial" charset="0"/>
                    </a:rPr>
                    <a:t>8292</a:t>
                  </a:r>
                  <a:endParaRPr lang="es-ES" altLang="es-CR" b="1" smtClean="0">
                    <a:solidFill>
                      <a:srgbClr val="FFFFFF"/>
                    </a:solidFill>
                    <a:effectLst>
                      <a:outerShdw blurRad="38100" dist="38100" dir="2700000" algn="tl">
                        <a:srgbClr val="000000"/>
                      </a:outerShdw>
                    </a:effectLst>
                    <a:latin typeface="Arial" charset="0"/>
                  </a:endParaRPr>
                </a:p>
              </p:txBody>
            </p:sp>
          </p:grpSp>
          <p:grpSp>
            <p:nvGrpSpPr>
              <p:cNvPr id="17431" name="Group 49"/>
              <p:cNvGrpSpPr>
                <a:grpSpLocks/>
              </p:cNvGrpSpPr>
              <p:nvPr/>
            </p:nvGrpSpPr>
            <p:grpSpPr bwMode="auto">
              <a:xfrm>
                <a:off x="2287" y="1296"/>
                <a:ext cx="1089" cy="501"/>
                <a:chOff x="2271" y="1296"/>
                <a:chExt cx="1089" cy="501"/>
              </a:xfrm>
            </p:grpSpPr>
            <p:grpSp>
              <p:nvGrpSpPr>
                <p:cNvPr id="17439" name="Group 45"/>
                <p:cNvGrpSpPr>
                  <a:grpSpLocks/>
                </p:cNvGrpSpPr>
                <p:nvPr/>
              </p:nvGrpSpPr>
              <p:grpSpPr bwMode="auto">
                <a:xfrm>
                  <a:off x="2271" y="1296"/>
                  <a:ext cx="432" cy="501"/>
                  <a:chOff x="2271" y="1296"/>
                  <a:chExt cx="432" cy="501"/>
                </a:xfrm>
              </p:grpSpPr>
              <p:sp>
                <p:nvSpPr>
                  <p:cNvPr id="17443" name="Line 42"/>
                  <p:cNvSpPr>
                    <a:spLocks noChangeShapeType="1"/>
                  </p:cNvSpPr>
                  <p:nvPr/>
                </p:nvSpPr>
                <p:spPr bwMode="auto">
                  <a:xfrm>
                    <a:off x="2691" y="1296"/>
                    <a:ext cx="0" cy="501"/>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7444" name="Line 44"/>
                  <p:cNvSpPr>
                    <a:spLocks noChangeShapeType="1"/>
                  </p:cNvSpPr>
                  <p:nvPr/>
                </p:nvSpPr>
                <p:spPr bwMode="auto">
                  <a:xfrm flipH="1">
                    <a:off x="2271" y="1305"/>
                    <a:ext cx="432"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17440" name="Group 46"/>
                <p:cNvGrpSpPr>
                  <a:grpSpLocks/>
                </p:cNvGrpSpPr>
                <p:nvPr/>
              </p:nvGrpSpPr>
              <p:grpSpPr bwMode="auto">
                <a:xfrm flipH="1">
                  <a:off x="2928" y="1296"/>
                  <a:ext cx="432" cy="501"/>
                  <a:chOff x="2271" y="1296"/>
                  <a:chExt cx="432" cy="501"/>
                </a:xfrm>
              </p:grpSpPr>
              <p:sp>
                <p:nvSpPr>
                  <p:cNvPr id="17441" name="Line 47"/>
                  <p:cNvSpPr>
                    <a:spLocks noChangeShapeType="1"/>
                  </p:cNvSpPr>
                  <p:nvPr/>
                </p:nvSpPr>
                <p:spPr bwMode="auto">
                  <a:xfrm>
                    <a:off x="2691" y="1296"/>
                    <a:ext cx="0" cy="501"/>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7442" name="Line 48"/>
                  <p:cNvSpPr>
                    <a:spLocks noChangeShapeType="1"/>
                  </p:cNvSpPr>
                  <p:nvPr/>
                </p:nvSpPr>
                <p:spPr bwMode="auto">
                  <a:xfrm flipH="1">
                    <a:off x="2271" y="1305"/>
                    <a:ext cx="432"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grpSp>
            <p:nvGrpSpPr>
              <p:cNvPr id="17432" name="Group 50"/>
              <p:cNvGrpSpPr>
                <a:grpSpLocks/>
              </p:cNvGrpSpPr>
              <p:nvPr/>
            </p:nvGrpSpPr>
            <p:grpSpPr bwMode="auto">
              <a:xfrm flipV="1">
                <a:off x="2287" y="2667"/>
                <a:ext cx="1089" cy="501"/>
                <a:chOff x="2271" y="1296"/>
                <a:chExt cx="1089" cy="501"/>
              </a:xfrm>
            </p:grpSpPr>
            <p:grpSp>
              <p:nvGrpSpPr>
                <p:cNvPr id="17433" name="Group 51"/>
                <p:cNvGrpSpPr>
                  <a:grpSpLocks/>
                </p:cNvGrpSpPr>
                <p:nvPr/>
              </p:nvGrpSpPr>
              <p:grpSpPr bwMode="auto">
                <a:xfrm>
                  <a:off x="2271" y="1296"/>
                  <a:ext cx="432" cy="501"/>
                  <a:chOff x="2271" y="1296"/>
                  <a:chExt cx="432" cy="501"/>
                </a:xfrm>
              </p:grpSpPr>
              <p:sp>
                <p:nvSpPr>
                  <p:cNvPr id="17437" name="Line 52"/>
                  <p:cNvSpPr>
                    <a:spLocks noChangeShapeType="1"/>
                  </p:cNvSpPr>
                  <p:nvPr/>
                </p:nvSpPr>
                <p:spPr bwMode="auto">
                  <a:xfrm>
                    <a:off x="2691" y="1296"/>
                    <a:ext cx="0" cy="501"/>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7438" name="Line 53"/>
                  <p:cNvSpPr>
                    <a:spLocks noChangeShapeType="1"/>
                  </p:cNvSpPr>
                  <p:nvPr/>
                </p:nvSpPr>
                <p:spPr bwMode="auto">
                  <a:xfrm flipH="1">
                    <a:off x="2271" y="1305"/>
                    <a:ext cx="432"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17434" name="Group 54"/>
                <p:cNvGrpSpPr>
                  <a:grpSpLocks/>
                </p:cNvGrpSpPr>
                <p:nvPr/>
              </p:nvGrpSpPr>
              <p:grpSpPr bwMode="auto">
                <a:xfrm flipH="1">
                  <a:off x="2928" y="1296"/>
                  <a:ext cx="432" cy="501"/>
                  <a:chOff x="2271" y="1296"/>
                  <a:chExt cx="432" cy="501"/>
                </a:xfrm>
              </p:grpSpPr>
              <p:sp>
                <p:nvSpPr>
                  <p:cNvPr id="17435" name="Line 55"/>
                  <p:cNvSpPr>
                    <a:spLocks noChangeShapeType="1"/>
                  </p:cNvSpPr>
                  <p:nvPr/>
                </p:nvSpPr>
                <p:spPr bwMode="auto">
                  <a:xfrm>
                    <a:off x="2691" y="1296"/>
                    <a:ext cx="0" cy="501"/>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7436" name="Line 56"/>
                  <p:cNvSpPr>
                    <a:spLocks noChangeShapeType="1"/>
                  </p:cNvSpPr>
                  <p:nvPr/>
                </p:nvSpPr>
                <p:spPr bwMode="auto">
                  <a:xfrm flipH="1">
                    <a:off x="2271" y="1305"/>
                    <a:ext cx="432"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grpSp>
      </p:grpSp>
      <p:sp>
        <p:nvSpPr>
          <p:cNvPr id="17412" name="Rectangle 31"/>
          <p:cNvSpPr>
            <a:spLocks noChangeArrowheads="1"/>
          </p:cNvSpPr>
          <p:nvPr/>
        </p:nvSpPr>
        <p:spPr bwMode="auto">
          <a:xfrm>
            <a:off x="5227638" y="4267200"/>
            <a:ext cx="2879725" cy="838200"/>
          </a:xfrm>
          <a:prstGeom prst="rect">
            <a:avLst/>
          </a:prstGeom>
          <a:solidFill>
            <a:srgbClr val="FFFF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7413" name="Rectangle 32"/>
          <p:cNvSpPr>
            <a:spLocks noChangeArrowheads="1"/>
          </p:cNvSpPr>
          <p:nvPr/>
        </p:nvSpPr>
        <p:spPr bwMode="auto">
          <a:xfrm>
            <a:off x="5730875" y="2819400"/>
            <a:ext cx="2879725" cy="838200"/>
          </a:xfrm>
          <a:prstGeom prst="rect">
            <a:avLst/>
          </a:prstGeom>
          <a:solidFill>
            <a:srgbClr val="FFFF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7414" name="Rectangle 33"/>
          <p:cNvSpPr>
            <a:spLocks noChangeArrowheads="1"/>
          </p:cNvSpPr>
          <p:nvPr/>
        </p:nvSpPr>
        <p:spPr bwMode="auto">
          <a:xfrm>
            <a:off x="808038" y="4267200"/>
            <a:ext cx="2879725" cy="838200"/>
          </a:xfrm>
          <a:prstGeom prst="rect">
            <a:avLst/>
          </a:prstGeom>
          <a:solidFill>
            <a:srgbClr val="FFFF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7415" name="Rectangle 34"/>
          <p:cNvSpPr>
            <a:spLocks noChangeArrowheads="1"/>
          </p:cNvSpPr>
          <p:nvPr/>
        </p:nvSpPr>
        <p:spPr bwMode="auto">
          <a:xfrm>
            <a:off x="304800" y="2819400"/>
            <a:ext cx="2879725" cy="838200"/>
          </a:xfrm>
          <a:prstGeom prst="rect">
            <a:avLst/>
          </a:prstGeom>
          <a:solidFill>
            <a:srgbClr val="FFFF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7416" name="Rectangle 35"/>
          <p:cNvSpPr>
            <a:spLocks noChangeArrowheads="1"/>
          </p:cNvSpPr>
          <p:nvPr/>
        </p:nvSpPr>
        <p:spPr bwMode="auto">
          <a:xfrm>
            <a:off x="808038" y="1257300"/>
            <a:ext cx="2879725" cy="838200"/>
          </a:xfrm>
          <a:prstGeom prst="rect">
            <a:avLst/>
          </a:prstGeom>
          <a:solidFill>
            <a:srgbClr val="FFFF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7417" name="Rectangle 30"/>
          <p:cNvSpPr>
            <a:spLocks noChangeArrowheads="1"/>
          </p:cNvSpPr>
          <p:nvPr/>
        </p:nvSpPr>
        <p:spPr bwMode="auto">
          <a:xfrm>
            <a:off x="5227638" y="1257300"/>
            <a:ext cx="2879725" cy="838200"/>
          </a:xfrm>
          <a:prstGeom prst="rect">
            <a:avLst/>
          </a:prstGeom>
          <a:solidFill>
            <a:srgbClr val="FFFF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69996" name="Rectangle 12"/>
          <p:cNvSpPr>
            <a:spLocks noChangeArrowheads="1"/>
          </p:cNvSpPr>
          <p:nvPr/>
        </p:nvSpPr>
        <p:spPr bwMode="auto">
          <a:xfrm>
            <a:off x="381000" y="304800"/>
            <a:ext cx="807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defRPr/>
            </a:pPr>
            <a:r>
              <a:rPr lang="es-CR" altLang="es-CR" b="1" smtClean="0">
                <a:effectLst>
                  <a:outerShdw blurRad="38100" dist="38100" dir="2700000" algn="tl">
                    <a:srgbClr val="FFFFFF"/>
                  </a:outerShdw>
                </a:effectLst>
              </a:rPr>
              <a:t>LEY GENERAL DE CONTROL INTERNO, N° 8292</a:t>
            </a:r>
            <a:endParaRPr lang="es-ES_tradnl" altLang="es-CR" b="1" smtClean="0">
              <a:effectLst>
                <a:outerShdw blurRad="38100" dist="38100" dir="2700000" algn="tl">
                  <a:srgbClr val="FFFFFF"/>
                </a:outerShdw>
              </a:effectLst>
            </a:endParaRPr>
          </a:p>
        </p:txBody>
      </p:sp>
      <p:sp>
        <p:nvSpPr>
          <p:cNvPr id="169997" name="Rectangle 13"/>
          <p:cNvSpPr>
            <a:spLocks noChangeArrowheads="1"/>
          </p:cNvSpPr>
          <p:nvPr/>
        </p:nvSpPr>
        <p:spPr bwMode="auto">
          <a:xfrm>
            <a:off x="1354138" y="1385888"/>
            <a:ext cx="178593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defRPr/>
            </a:pPr>
            <a:r>
              <a:rPr lang="es-CR" altLang="es-CR" sz="1600" b="1" smtClean="0">
                <a:effectLst>
                  <a:outerShdw blurRad="38100" dist="38100" dir="2700000" algn="tl">
                    <a:srgbClr val="FFFFFF"/>
                  </a:outerShdw>
                </a:effectLst>
                <a:latin typeface="Arial" charset="0"/>
              </a:rPr>
              <a:t>DISPOSICIONES</a:t>
            </a:r>
          </a:p>
          <a:p>
            <a:pPr algn="ctr">
              <a:defRPr/>
            </a:pPr>
            <a:r>
              <a:rPr lang="es-CR" altLang="es-CR" sz="1600" b="1" smtClean="0">
                <a:effectLst>
                  <a:outerShdw blurRad="38100" dist="38100" dir="2700000" algn="tl">
                    <a:srgbClr val="FFFFFF"/>
                  </a:outerShdw>
                </a:effectLst>
                <a:latin typeface="Arial" charset="0"/>
              </a:rPr>
              <a:t> </a:t>
            </a:r>
            <a:r>
              <a:rPr lang="es-CR" altLang="es-CR" sz="1600" b="1" smtClean="0">
                <a:effectLst>
                  <a:outerShdw blurRad="38100" dist="38100" dir="2700000" algn="tl">
                    <a:srgbClr val="FFFFFF"/>
                  </a:outerShdw>
                </a:effectLst>
                <a:latin typeface="Arial" charset="0"/>
                <a:hlinkClick r:id="rId2" action="ppaction://hlinksldjump"/>
              </a:rPr>
              <a:t>GENERALES</a:t>
            </a:r>
            <a:endParaRPr lang="es-ES_tradnl" altLang="es-CR" sz="1600" b="1" smtClean="0">
              <a:effectLst>
                <a:outerShdw blurRad="38100" dist="38100" dir="2700000" algn="tl">
                  <a:srgbClr val="FFFFFF"/>
                </a:outerShdw>
              </a:effectLst>
              <a:latin typeface="Arial" charset="0"/>
            </a:endParaRPr>
          </a:p>
        </p:txBody>
      </p:sp>
      <p:sp>
        <p:nvSpPr>
          <p:cNvPr id="170000" name="Rectangle 16"/>
          <p:cNvSpPr>
            <a:spLocks noChangeArrowheads="1"/>
          </p:cNvSpPr>
          <p:nvPr/>
        </p:nvSpPr>
        <p:spPr bwMode="auto">
          <a:xfrm>
            <a:off x="5295900" y="1385888"/>
            <a:ext cx="27432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defRPr/>
            </a:pPr>
            <a:r>
              <a:rPr lang="es-CR" altLang="es-CR" sz="1600" b="1" smtClean="0">
                <a:effectLst>
                  <a:outerShdw blurRad="38100" dist="38100" dir="2700000" algn="tl">
                    <a:srgbClr val="FFFFFF"/>
                  </a:outerShdw>
                </a:effectLst>
                <a:latin typeface="Arial" charset="0"/>
              </a:rPr>
              <a:t>SISTEMA DE CONTROL </a:t>
            </a:r>
            <a:r>
              <a:rPr lang="es-CR" altLang="es-CR" sz="1600" b="1" smtClean="0">
                <a:effectLst>
                  <a:outerShdw blurRad="38100" dist="38100" dir="2700000" algn="tl">
                    <a:srgbClr val="FFFFFF"/>
                  </a:outerShdw>
                </a:effectLst>
                <a:latin typeface="Arial" charset="0"/>
                <a:hlinkClick r:id="rId3" action="ppaction://hlinksldjump"/>
              </a:rPr>
              <a:t>INTERNO</a:t>
            </a:r>
            <a:endParaRPr lang="es-ES_tradnl" altLang="es-CR" sz="1600" b="1" smtClean="0">
              <a:effectLst>
                <a:outerShdw blurRad="38100" dist="38100" dir="2700000" algn="tl">
                  <a:srgbClr val="FFFFFF"/>
                </a:outerShdw>
              </a:effectLst>
              <a:latin typeface="Arial" charset="0"/>
              <a:hlinkClick r:id="rId3" action="ppaction://hlinksldjump"/>
            </a:endParaRPr>
          </a:p>
        </p:txBody>
      </p:sp>
      <p:sp>
        <p:nvSpPr>
          <p:cNvPr id="170001" name="Rectangle 17"/>
          <p:cNvSpPr>
            <a:spLocks noChangeArrowheads="1"/>
          </p:cNvSpPr>
          <p:nvPr/>
        </p:nvSpPr>
        <p:spPr bwMode="auto">
          <a:xfrm>
            <a:off x="487363" y="2947988"/>
            <a:ext cx="2514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defRPr/>
            </a:pPr>
            <a:r>
              <a:rPr lang="es-CR" altLang="es-CR" sz="1600" b="1" smtClean="0">
                <a:effectLst>
                  <a:outerShdw blurRad="38100" dist="38100" dir="2700000" algn="tl">
                    <a:srgbClr val="FFFFFF"/>
                  </a:outerShdw>
                </a:effectLst>
                <a:latin typeface="Arial" charset="0"/>
              </a:rPr>
              <a:t>LA ADMINISTRACIÓN </a:t>
            </a:r>
          </a:p>
          <a:p>
            <a:pPr algn="ctr">
              <a:defRPr/>
            </a:pPr>
            <a:r>
              <a:rPr lang="es-CR" altLang="es-CR" sz="1600" b="1" smtClean="0">
                <a:effectLst>
                  <a:outerShdw blurRad="38100" dist="38100" dir="2700000" algn="tl">
                    <a:srgbClr val="FFFFFF"/>
                  </a:outerShdw>
                </a:effectLst>
                <a:latin typeface="Arial" charset="0"/>
                <a:hlinkClick r:id="rId4" action="ppaction://hlinksldjump"/>
              </a:rPr>
              <a:t>ACTIVA</a:t>
            </a:r>
            <a:endParaRPr lang="es-ES_tradnl" altLang="es-CR" sz="1600" b="1" smtClean="0">
              <a:effectLst>
                <a:outerShdw blurRad="38100" dist="38100" dir="2700000" algn="tl">
                  <a:srgbClr val="FFFFFF"/>
                </a:outerShdw>
              </a:effectLst>
              <a:latin typeface="Arial" charset="0"/>
            </a:endParaRPr>
          </a:p>
        </p:txBody>
      </p:sp>
      <p:sp>
        <p:nvSpPr>
          <p:cNvPr id="170002" name="Rectangle 18"/>
          <p:cNvSpPr>
            <a:spLocks noChangeArrowheads="1"/>
          </p:cNvSpPr>
          <p:nvPr/>
        </p:nvSpPr>
        <p:spPr bwMode="auto">
          <a:xfrm>
            <a:off x="5913438" y="2947988"/>
            <a:ext cx="2514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defRPr/>
            </a:pPr>
            <a:r>
              <a:rPr lang="es-CR" altLang="es-CR" sz="1600" b="1" smtClean="0">
                <a:effectLst>
                  <a:outerShdw blurRad="38100" dist="38100" dir="2700000" algn="tl">
                    <a:srgbClr val="FFFFFF"/>
                  </a:outerShdw>
                </a:effectLst>
                <a:latin typeface="Arial" charset="0"/>
              </a:rPr>
              <a:t>LA AUDITORÍA </a:t>
            </a:r>
            <a:r>
              <a:rPr lang="es-CR" altLang="es-CR" sz="1600" b="1" smtClean="0">
                <a:effectLst>
                  <a:outerShdw blurRad="38100" dist="38100" dir="2700000" algn="tl">
                    <a:srgbClr val="FFFFFF"/>
                  </a:outerShdw>
                </a:effectLst>
                <a:latin typeface="Arial" charset="0"/>
                <a:hlinkClick r:id="rId5" action="ppaction://hlinksldjump"/>
              </a:rPr>
              <a:t>INTERNA</a:t>
            </a:r>
            <a:endParaRPr lang="es-ES_tradnl" altLang="es-CR" sz="1600" b="1" smtClean="0">
              <a:effectLst>
                <a:outerShdw blurRad="38100" dist="38100" dir="2700000" algn="tl">
                  <a:srgbClr val="FFFFFF"/>
                </a:outerShdw>
              </a:effectLst>
              <a:latin typeface="Arial" charset="0"/>
            </a:endParaRPr>
          </a:p>
        </p:txBody>
      </p:sp>
      <p:sp>
        <p:nvSpPr>
          <p:cNvPr id="170003" name="Rectangle 19"/>
          <p:cNvSpPr>
            <a:spLocks noChangeArrowheads="1"/>
          </p:cNvSpPr>
          <p:nvPr/>
        </p:nvSpPr>
        <p:spPr bwMode="auto">
          <a:xfrm>
            <a:off x="342900" y="4395788"/>
            <a:ext cx="38100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defRPr/>
            </a:pPr>
            <a:r>
              <a:rPr lang="es-CR" altLang="es-CR" sz="1600" b="1" smtClean="0">
                <a:effectLst>
                  <a:outerShdw blurRad="38100" dist="38100" dir="2700000" algn="tl">
                    <a:srgbClr val="FFFFFF"/>
                  </a:outerShdw>
                </a:effectLst>
                <a:latin typeface="Arial" charset="0"/>
              </a:rPr>
              <a:t>RESPONSABILIDADES Y </a:t>
            </a:r>
            <a:r>
              <a:rPr lang="es-CR" altLang="es-CR" sz="1600" b="1" smtClean="0">
                <a:effectLst>
                  <a:outerShdw blurRad="38100" dist="38100" dir="2700000" algn="tl">
                    <a:srgbClr val="FFFFFF"/>
                  </a:outerShdw>
                </a:effectLst>
                <a:latin typeface="Arial" charset="0"/>
                <a:hlinkClick r:id="rId6" action="ppaction://hlinksldjump"/>
              </a:rPr>
              <a:t>SANCIONES</a:t>
            </a:r>
            <a:endParaRPr lang="es-ES_tradnl" altLang="es-CR" sz="1600" b="1" smtClean="0">
              <a:effectLst>
                <a:outerShdw blurRad="38100" dist="38100" dir="2700000" algn="tl">
                  <a:srgbClr val="FFFFFF"/>
                </a:outerShdw>
              </a:effectLst>
              <a:latin typeface="Arial" charset="0"/>
            </a:endParaRPr>
          </a:p>
        </p:txBody>
      </p:sp>
      <p:sp>
        <p:nvSpPr>
          <p:cNvPr id="17424" name="AutoShape 20">
            <a:hlinkClick r:id="rId7" action="ppaction://hlinksldjump"/>
          </p:cNvPr>
          <p:cNvSpPr>
            <a:spLocks noChangeArrowheads="1"/>
          </p:cNvSpPr>
          <p:nvPr/>
        </p:nvSpPr>
        <p:spPr bwMode="auto">
          <a:xfrm>
            <a:off x="8001000" y="5257800"/>
            <a:ext cx="685800" cy="457200"/>
          </a:xfrm>
          <a:prstGeom prst="rightArrow">
            <a:avLst>
              <a:gd name="adj1" fmla="val 50000"/>
              <a:gd name="adj2" fmla="val 375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70007" name="Text Box 23"/>
          <p:cNvSpPr txBox="1">
            <a:spLocks noChangeArrowheads="1"/>
          </p:cNvSpPr>
          <p:nvPr/>
        </p:nvSpPr>
        <p:spPr bwMode="auto">
          <a:xfrm>
            <a:off x="5753100" y="4395788"/>
            <a:ext cx="18288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defRPr/>
            </a:pPr>
            <a:r>
              <a:rPr lang="es-ES_tradnl" altLang="es-CR" sz="1600" b="1" smtClean="0">
                <a:effectLst>
                  <a:outerShdw blurRad="38100" dist="38100" dir="2700000" algn="tl">
                    <a:srgbClr val="FFFFFF"/>
                  </a:outerShdw>
                </a:effectLst>
                <a:latin typeface="Arial" charset="0"/>
              </a:rPr>
              <a:t>DISPOSICIONES </a:t>
            </a:r>
            <a:r>
              <a:rPr lang="es-ES_tradnl" altLang="es-CR" sz="1600" b="1" smtClean="0">
                <a:effectLst>
                  <a:outerShdw blurRad="38100" dist="38100" dir="2700000" algn="tl">
                    <a:srgbClr val="FFFFFF"/>
                  </a:outerShdw>
                </a:effectLst>
                <a:latin typeface="Arial" charset="0"/>
                <a:hlinkClick r:id="rId8" action="ppaction://hlinksldjump"/>
              </a:rPr>
              <a:t>FINALES</a:t>
            </a:r>
          </a:p>
        </p:txBody>
      </p:sp>
      <p:sp>
        <p:nvSpPr>
          <p:cNvPr id="17426" name="AutoShape 59">
            <a:hlinkClick r:id="rId9" action="ppaction://hlinksldjump" highlightClick="1"/>
          </p:cNvPr>
          <p:cNvSpPr>
            <a:spLocks noChangeArrowheads="1"/>
          </p:cNvSpPr>
          <p:nvPr/>
        </p:nvSpPr>
        <p:spPr bwMode="auto">
          <a:xfrm>
            <a:off x="755650" y="5373688"/>
            <a:ext cx="503238" cy="431800"/>
          </a:xfrm>
          <a:prstGeom prst="actionButtonInformation">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13">
            <a:hlinkClick r:id="rId2" action="ppaction://hlinksldjump"/>
          </p:cNvPr>
          <p:cNvSpPr>
            <a:spLocks noChangeArrowheads="1"/>
          </p:cNvSpPr>
          <p:nvPr/>
        </p:nvSpPr>
        <p:spPr bwMode="auto">
          <a:xfrm>
            <a:off x="8301038" y="6246813"/>
            <a:ext cx="685800" cy="457200"/>
          </a:xfrm>
          <a:prstGeom prst="rightArrow">
            <a:avLst>
              <a:gd name="adj1" fmla="val 50000"/>
              <a:gd name="adj2" fmla="val 375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99702" name="Text Box 22"/>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CAPITULO I:  DISPOSICIONES GENERALES</a:t>
            </a:r>
            <a:endParaRPr lang="es-ES_tradnl" altLang="es-CR" sz="1800" b="1" i="1" smtClean="0">
              <a:effectLst>
                <a:outerShdw blurRad="38100" dist="38100" dir="2700000" algn="tl">
                  <a:srgbClr val="FFFFFF"/>
                </a:outerShdw>
              </a:effectLst>
              <a:latin typeface="Verdana" pitchFamily="34" charset="0"/>
            </a:endParaRPr>
          </a:p>
        </p:txBody>
      </p:sp>
      <p:sp>
        <p:nvSpPr>
          <p:cNvPr id="199703" name="Text Box 23"/>
          <p:cNvSpPr txBox="1">
            <a:spLocks noChangeArrowheads="1"/>
          </p:cNvSpPr>
          <p:nvPr/>
        </p:nvSpPr>
        <p:spPr bwMode="auto">
          <a:xfrm>
            <a:off x="457200" y="838200"/>
            <a:ext cx="8077200" cy="503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952500" indent="-3810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FontTx/>
              <a:buChar char="•"/>
              <a:defRPr/>
            </a:pPr>
            <a:r>
              <a:rPr lang="es-CR" altLang="es-CR" sz="1800" smtClean="0">
                <a:effectLst>
                  <a:outerShdw blurRad="38100" dist="38100" dir="2700000" algn="tl">
                    <a:srgbClr val="FFFFFF"/>
                  </a:outerShdw>
                </a:effectLst>
                <a:latin typeface="Verdana" pitchFamily="34" charset="0"/>
              </a:rPr>
              <a:t>Criterios mínimos de los Sistemas de Control Interno</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Administración activa</a:t>
            </a:r>
          </a:p>
          <a:p>
            <a:pPr lvl="1">
              <a:buFontTx/>
              <a:buChar char="•"/>
              <a:defRPr/>
            </a:pPr>
            <a:r>
              <a:rPr lang="es-CR" altLang="es-CR" sz="1800" smtClean="0">
                <a:effectLst>
                  <a:outerShdw blurRad="38100" dist="38100" dir="2700000" algn="tl">
                    <a:srgbClr val="FFFFFF"/>
                  </a:outerShdw>
                </a:effectLst>
                <a:latin typeface="Verdana" pitchFamily="34" charset="0"/>
              </a:rPr>
              <a:t>Establecer, mantener, perfeccionar y evaluar el sistema de control interno</a:t>
            </a:r>
          </a:p>
          <a:p>
            <a:pPr lvl="1">
              <a:buFontTx/>
              <a:buChar char="•"/>
              <a:defRPr/>
            </a:pPr>
            <a:r>
              <a:rPr lang="es-CR" altLang="es-CR" sz="1800" smtClean="0">
                <a:effectLst>
                  <a:outerShdw blurRad="38100" dist="38100" dir="2700000" algn="tl">
                    <a:srgbClr val="FFFFFF"/>
                  </a:outerShdw>
                </a:effectLst>
                <a:latin typeface="Verdana" pitchFamily="34" charset="0"/>
              </a:rPr>
              <a:t>Jerarca</a:t>
            </a:r>
          </a:p>
          <a:p>
            <a:pPr lvl="1">
              <a:buFontTx/>
              <a:buChar char="•"/>
              <a:defRPr/>
            </a:pPr>
            <a:r>
              <a:rPr lang="es-CR" altLang="es-CR" sz="1800" smtClean="0">
                <a:effectLst>
                  <a:outerShdw blurRad="38100" dist="38100" dir="2700000" algn="tl">
                    <a:srgbClr val="FFFFFF"/>
                  </a:outerShdw>
                </a:effectLst>
                <a:latin typeface="Verdana" pitchFamily="34" charset="0"/>
              </a:rPr>
              <a:t>Titular Subordinado </a:t>
            </a:r>
          </a:p>
          <a:p>
            <a:pPr lvl="1">
              <a:buFontTx/>
              <a:buChar char="•"/>
              <a:defRPr/>
            </a:pPr>
            <a:r>
              <a:rPr lang="es-CR" altLang="es-CR" sz="1800" smtClean="0">
                <a:effectLst>
                  <a:outerShdw blurRad="38100" dist="38100" dir="2700000" algn="tl">
                    <a:srgbClr val="FFFFFF"/>
                  </a:outerShdw>
                </a:effectLst>
                <a:latin typeface="Verdana" pitchFamily="34" charset="0"/>
              </a:rPr>
              <a:t>Ambiente de Control, Valoración de riesgo, Actividades de control, Sistemas de información, Seguimiento</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Facultad de promulgar normativa técnica sobre control interno</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Aplicación a sujetos de derecho privado</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Congreso Nacional de Gestión y Fiscalización </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Confidencialidad de los denunciantes y estudios que originan apertura de procedimientos administrativos</a:t>
            </a:r>
            <a:endParaRPr lang="es-ES" altLang="es-CR" sz="1800" smtClean="0">
              <a:effectLst>
                <a:outerShdw blurRad="38100" dist="38100" dir="2700000" algn="tl">
                  <a:srgbClr val="FFFFFF"/>
                </a:outerShdw>
              </a:effectLst>
              <a:latin typeface="Verdana" pitchFamily="34" charset="0"/>
            </a:endParaRPr>
          </a:p>
        </p:txBody>
      </p:sp>
      <p:sp>
        <p:nvSpPr>
          <p:cNvPr id="18437" name="Line 24"/>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30" name="Text Box 26"/>
          <p:cNvSpPr txBox="1">
            <a:spLocks noChangeArrowheads="1"/>
          </p:cNvSpPr>
          <p:nvPr/>
        </p:nvSpPr>
        <p:spPr bwMode="auto">
          <a:xfrm>
            <a:off x="457200" y="1143000"/>
            <a:ext cx="8077200"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FontTx/>
              <a:buChar char="•"/>
              <a:defRPr/>
            </a:pPr>
            <a:r>
              <a:rPr lang="es-CR" altLang="es-CR" sz="1800" smtClean="0">
                <a:solidFill>
                  <a:schemeClr val="accent2"/>
                </a:solidFill>
                <a:effectLst>
                  <a:outerShdw blurRad="38100" dist="38100" dir="2700000" algn="tl">
                    <a:srgbClr val="000000"/>
                  </a:outerShdw>
                </a:effectLst>
                <a:latin typeface="Verdana" pitchFamily="34" charset="0"/>
              </a:rPr>
              <a:t>Obligatoriedad de disponer de SCI</a:t>
            </a:r>
            <a:r>
              <a:rPr lang="es-CR" altLang="es-CR" sz="1800" smtClean="0">
                <a:effectLst>
                  <a:outerShdw blurRad="38100" dist="38100" dir="2700000" algn="tl">
                    <a:srgbClr val="FFFFFF"/>
                  </a:outerShdw>
                </a:effectLst>
                <a:latin typeface="Verdana" pitchFamily="34" charset="0"/>
              </a:rPr>
              <a:t>, aplicables, completos, razonables, integrados y congruentes con las competencias y atribuciones institucionales</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Concepto del Sistema de Control Interno</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Componentes orgánicos del Sistema de Control Interno</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Jerarca y Titulares subordinados responsables por el Sistema de Control Interno y el resto de funcionarios de aplicar las acciones necesarias para garantizar su efectivo funcionamiento</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Analizar las implicaciones en el SCI cuando se de una desconcentración de competencias o contratación de servicios de apoyo con terceros, así como tomar medidas para que los controles sean extendidos, modificados y cambiados</a:t>
            </a:r>
            <a:endParaRPr lang="es-ES" altLang="es-CR" sz="1800" smtClean="0">
              <a:effectLst>
                <a:outerShdw blurRad="38100" dist="38100" dir="2700000" algn="tl">
                  <a:srgbClr val="FFFFFF"/>
                </a:outerShdw>
              </a:effectLst>
              <a:latin typeface="Verdana" pitchFamily="34" charset="0"/>
            </a:endParaRPr>
          </a:p>
        </p:txBody>
      </p:sp>
      <p:sp>
        <p:nvSpPr>
          <p:cNvPr id="19459" name="AutoShape 27">
            <a:hlinkClick r:id="rId2" action="ppaction://hlinksldjump"/>
          </p:cNvPr>
          <p:cNvSpPr>
            <a:spLocks noChangeArrowheads="1"/>
          </p:cNvSpPr>
          <p:nvPr/>
        </p:nvSpPr>
        <p:spPr bwMode="auto">
          <a:xfrm>
            <a:off x="8301038" y="6246813"/>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0733" name="Text Box 29"/>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CAPITULO II:  SISTEMA DE CONTROL INTERNO</a:t>
            </a:r>
            <a:endParaRPr lang="es-ES_tradnl" altLang="es-CR" sz="1800" b="1" i="1" smtClean="0">
              <a:effectLst>
                <a:outerShdw blurRad="38100" dist="38100" dir="2700000" algn="tl">
                  <a:srgbClr val="FFFFFF"/>
                </a:outerShdw>
              </a:effectLst>
              <a:latin typeface="Verdana" pitchFamily="34" charset="0"/>
            </a:endParaRPr>
          </a:p>
        </p:txBody>
      </p:sp>
      <p:sp>
        <p:nvSpPr>
          <p:cNvPr id="19461" name="Line 30"/>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2" name="Text Box 4"/>
          <p:cNvSpPr txBox="1">
            <a:spLocks noChangeArrowheads="1"/>
          </p:cNvSpPr>
          <p:nvPr/>
        </p:nvSpPr>
        <p:spPr bwMode="auto">
          <a:xfrm>
            <a:off x="838200" y="1066800"/>
            <a:ext cx="7086600" cy="503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FontTx/>
              <a:buChar char="•"/>
              <a:defRPr/>
            </a:pPr>
            <a:r>
              <a:rPr lang="es-CR" altLang="es-CR" sz="1800" smtClean="0">
                <a:effectLst>
                  <a:outerShdw blurRad="38100" dist="38100" dir="2700000" algn="tl">
                    <a:srgbClr val="FFFFFF"/>
                  </a:outerShdw>
                </a:effectLst>
                <a:latin typeface="Verdana" pitchFamily="34" charset="0"/>
              </a:rPr>
              <a:t>Jerarca y titulares subordinados</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u="sng" smtClean="0">
                <a:effectLst>
                  <a:outerShdw blurRad="38100" dist="38100" dir="2700000" algn="tl">
                    <a:srgbClr val="FFFFFF"/>
                  </a:outerShdw>
                </a:effectLst>
                <a:latin typeface="Verdana" pitchFamily="34" charset="0"/>
              </a:rPr>
              <a:t>Ambiente de control</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u="sng" smtClean="0">
                <a:effectLst>
                  <a:outerShdw blurRad="38100" dist="38100" dir="2700000" algn="tl">
                    <a:srgbClr val="FFFFFF"/>
                  </a:outerShdw>
                </a:effectLst>
                <a:latin typeface="Verdana" pitchFamily="34" charset="0"/>
              </a:rPr>
              <a:t>Valoración del riesgo</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u="sng" smtClean="0">
                <a:effectLst>
                  <a:outerShdw blurRad="38100" dist="38100" dir="2700000" algn="tl">
                    <a:srgbClr val="FFFFFF"/>
                  </a:outerShdw>
                </a:effectLst>
                <a:latin typeface="Verdana" pitchFamily="34" charset="0"/>
              </a:rPr>
              <a:t>Actividades de control</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u="sng" smtClean="0">
                <a:effectLst>
                  <a:outerShdw blurRad="38100" dist="38100" dir="2700000" algn="tl">
                    <a:srgbClr val="FFFFFF"/>
                  </a:outerShdw>
                </a:effectLst>
                <a:latin typeface="Verdana" pitchFamily="34" charset="0"/>
              </a:rPr>
              <a:t>Sistemas de información</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u="sng" smtClean="0">
                <a:effectLst>
                  <a:outerShdw blurRad="38100" dist="38100" dir="2700000" algn="tl">
                    <a:srgbClr val="FFFFFF"/>
                  </a:outerShdw>
                </a:effectLst>
                <a:latin typeface="Verdana" pitchFamily="34" charset="0"/>
              </a:rPr>
              <a:t>Seguimiento del sistema de control interno</a:t>
            </a:r>
            <a:endParaRPr lang="es-CR" altLang="es-CR" sz="1800" smtClean="0">
              <a:effectLst>
                <a:outerShdw blurRad="38100" dist="38100" dir="2700000" algn="tl">
                  <a:srgbClr val="FFFFFF"/>
                </a:outerShdw>
              </a:effectLst>
              <a:latin typeface="Verdana" pitchFamily="34" charset="0"/>
            </a:endParaRP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endParaRPr lang="es-CR" altLang="es-CR" sz="1800" smtClean="0">
              <a:effectLst>
                <a:outerShdw blurRad="38100" dist="38100" dir="2700000" algn="tl">
                  <a:srgbClr val="FFFFFF"/>
                </a:outerShdw>
              </a:effectLst>
              <a:latin typeface="Verdana" pitchFamily="34" charset="0"/>
            </a:endParaRPr>
          </a:p>
          <a:p>
            <a:pPr>
              <a:defRPr/>
            </a:pPr>
            <a:r>
              <a:rPr lang="es-CR" altLang="es-CR" sz="1800" smtClean="0">
                <a:effectLst>
                  <a:outerShdw blurRad="38100" dist="38100" dir="2700000" algn="tl">
                    <a:srgbClr val="FFFFFF"/>
                  </a:outerShdw>
                </a:effectLst>
                <a:latin typeface="Verdana" pitchFamily="34" charset="0"/>
              </a:rPr>
              <a:t>SECCIÓN II</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Sistema específico de valoración del riesgo institucional</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Responsabilidad por el funcionamiento del sistema</a:t>
            </a:r>
            <a:endParaRPr lang="es-ES_tradnl" altLang="es-CR" sz="1800" smtClean="0">
              <a:effectLst>
                <a:outerShdw blurRad="38100" dist="38100" dir="2700000" algn="tl">
                  <a:srgbClr val="FFFFFF"/>
                </a:outerShdw>
              </a:effectLst>
              <a:latin typeface="Verdana" pitchFamily="34" charset="0"/>
            </a:endParaRPr>
          </a:p>
        </p:txBody>
      </p:sp>
      <p:sp>
        <p:nvSpPr>
          <p:cNvPr id="20483" name="AutoShape 5">
            <a:hlinkClick r:id="rId2" action="ppaction://hlinksldjump"/>
          </p:cNvPr>
          <p:cNvSpPr>
            <a:spLocks noChangeArrowheads="1"/>
          </p:cNvSpPr>
          <p:nvPr/>
        </p:nvSpPr>
        <p:spPr bwMode="auto">
          <a:xfrm>
            <a:off x="8301038" y="6248400"/>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484" name="AutoShape 6">
            <a:hlinkClick r:id="rId3" action="ppaction://hlinksldjump"/>
          </p:cNvPr>
          <p:cNvSpPr>
            <a:spLocks noChangeArrowheads="1"/>
          </p:cNvSpPr>
          <p:nvPr/>
        </p:nvSpPr>
        <p:spPr bwMode="auto">
          <a:xfrm>
            <a:off x="455613" y="1143000"/>
            <a:ext cx="306387" cy="306388"/>
          </a:xfrm>
          <a:prstGeom prst="smileyFace">
            <a:avLst>
              <a:gd name="adj" fmla="val 4653"/>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485" name="AutoShape 7">
            <a:hlinkClick r:id="rId4" action="ppaction://hlinksldjump"/>
          </p:cNvPr>
          <p:cNvSpPr>
            <a:spLocks noChangeArrowheads="1"/>
          </p:cNvSpPr>
          <p:nvPr/>
        </p:nvSpPr>
        <p:spPr bwMode="auto">
          <a:xfrm>
            <a:off x="455613" y="1676400"/>
            <a:ext cx="306387" cy="306388"/>
          </a:xfrm>
          <a:prstGeom prst="smileyFace">
            <a:avLst>
              <a:gd name="adj" fmla="val 4653"/>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486" name="AutoShape 8">
            <a:hlinkClick r:id="rId5" action="ppaction://hlinksldjump"/>
          </p:cNvPr>
          <p:cNvSpPr>
            <a:spLocks noChangeArrowheads="1"/>
          </p:cNvSpPr>
          <p:nvPr/>
        </p:nvSpPr>
        <p:spPr bwMode="auto">
          <a:xfrm>
            <a:off x="455613" y="2209800"/>
            <a:ext cx="306387" cy="306388"/>
          </a:xfrm>
          <a:prstGeom prst="smileyFace">
            <a:avLst>
              <a:gd name="adj" fmla="val -4653"/>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487" name="AutoShape 9">
            <a:hlinkClick r:id="rId6" action="ppaction://hlinksldjump"/>
          </p:cNvPr>
          <p:cNvSpPr>
            <a:spLocks noChangeArrowheads="1"/>
          </p:cNvSpPr>
          <p:nvPr/>
        </p:nvSpPr>
        <p:spPr bwMode="auto">
          <a:xfrm>
            <a:off x="455613" y="2743200"/>
            <a:ext cx="306387" cy="306388"/>
          </a:xfrm>
          <a:prstGeom prst="smileyFace">
            <a:avLst>
              <a:gd name="adj" fmla="val 4653"/>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488" name="AutoShape 10">
            <a:hlinkClick r:id="rId7" action="ppaction://hlinksldjump"/>
          </p:cNvPr>
          <p:cNvSpPr>
            <a:spLocks noChangeArrowheads="1"/>
          </p:cNvSpPr>
          <p:nvPr/>
        </p:nvSpPr>
        <p:spPr bwMode="auto">
          <a:xfrm>
            <a:off x="455613" y="3276600"/>
            <a:ext cx="306387" cy="306388"/>
          </a:xfrm>
          <a:prstGeom prst="smileyFace">
            <a:avLst>
              <a:gd name="adj" fmla="val -4653"/>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489" name="AutoShape 11">
            <a:hlinkClick r:id="rId8" action="ppaction://hlinksldjump"/>
          </p:cNvPr>
          <p:cNvSpPr>
            <a:spLocks noChangeArrowheads="1"/>
          </p:cNvSpPr>
          <p:nvPr/>
        </p:nvSpPr>
        <p:spPr bwMode="auto">
          <a:xfrm>
            <a:off x="455613" y="3830638"/>
            <a:ext cx="306387" cy="306387"/>
          </a:xfrm>
          <a:prstGeom prst="smileyFace">
            <a:avLst>
              <a:gd name="adj" fmla="val 4653"/>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490" name="AutoShape 12">
            <a:hlinkClick r:id="rId9" action="ppaction://hlinksldjump"/>
          </p:cNvPr>
          <p:cNvSpPr>
            <a:spLocks noChangeArrowheads="1"/>
          </p:cNvSpPr>
          <p:nvPr/>
        </p:nvSpPr>
        <p:spPr bwMode="auto">
          <a:xfrm>
            <a:off x="455613" y="5222875"/>
            <a:ext cx="306387" cy="306388"/>
          </a:xfrm>
          <a:prstGeom prst="smileyFace">
            <a:avLst>
              <a:gd name="adj" fmla="val 4653"/>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491" name="AutoShape 13">
            <a:hlinkClick r:id="rId9" action="ppaction://hlinksldjump"/>
          </p:cNvPr>
          <p:cNvSpPr>
            <a:spLocks noChangeArrowheads="1"/>
          </p:cNvSpPr>
          <p:nvPr/>
        </p:nvSpPr>
        <p:spPr bwMode="auto">
          <a:xfrm>
            <a:off x="455613" y="5700713"/>
            <a:ext cx="306387" cy="306387"/>
          </a:xfrm>
          <a:prstGeom prst="smileyFace">
            <a:avLst>
              <a:gd name="adj" fmla="val 4653"/>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1743" name="Text Box 15"/>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CAPITULO III:  LA ADMINISTRACIÓN ACTIVA</a:t>
            </a:r>
            <a:endParaRPr lang="es-ES_tradnl" altLang="es-CR" sz="1800" b="1" i="1" smtClean="0">
              <a:effectLst>
                <a:outerShdw blurRad="38100" dist="38100" dir="2700000" algn="tl">
                  <a:srgbClr val="FFFFFF"/>
                </a:outerShdw>
              </a:effectLst>
              <a:latin typeface="Verdana" pitchFamily="34" charset="0"/>
            </a:endParaRPr>
          </a:p>
        </p:txBody>
      </p:sp>
      <p:sp>
        <p:nvSpPr>
          <p:cNvPr id="20493" name="Line 16"/>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0E4DC"/>
            </a:gs>
            <a:gs pos="50000">
              <a:srgbClr val="FFFFFF"/>
            </a:gs>
            <a:gs pos="100000">
              <a:srgbClr val="90E4DC"/>
            </a:gs>
          </a:gsLst>
          <a:lin ang="189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381000" y="1143000"/>
            <a:ext cx="8458200" cy="5029200"/>
            <a:chOff x="576" y="1152"/>
            <a:chExt cx="4777" cy="1441"/>
          </a:xfrm>
        </p:grpSpPr>
        <p:sp>
          <p:nvSpPr>
            <p:cNvPr id="3077" name="Rectangle 3"/>
            <p:cNvSpPr>
              <a:spLocks noChangeArrowheads="1"/>
            </p:cNvSpPr>
            <p:nvPr/>
          </p:nvSpPr>
          <p:spPr bwMode="auto">
            <a:xfrm>
              <a:off x="580" y="1156"/>
              <a:ext cx="4639" cy="1276"/>
            </a:xfrm>
            <a:prstGeom prst="rect">
              <a:avLst/>
            </a:prstGeom>
            <a:solidFill>
              <a:srgbClr val="FCFEB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078" name="Freeform 4"/>
            <p:cNvSpPr>
              <a:spLocks/>
            </p:cNvSpPr>
            <p:nvPr/>
          </p:nvSpPr>
          <p:spPr bwMode="auto">
            <a:xfrm>
              <a:off x="576" y="2436"/>
              <a:ext cx="4777" cy="157"/>
            </a:xfrm>
            <a:custGeom>
              <a:avLst/>
              <a:gdLst>
                <a:gd name="T0" fmla="*/ 0 w 4777"/>
                <a:gd name="T1" fmla="*/ 0 h 157"/>
                <a:gd name="T2" fmla="*/ 4624 w 4777"/>
                <a:gd name="T3" fmla="*/ 0 h 157"/>
                <a:gd name="T4" fmla="*/ 4776 w 4777"/>
                <a:gd name="T5" fmla="*/ 156 h 157"/>
                <a:gd name="T6" fmla="*/ 152 w 4777"/>
                <a:gd name="T7" fmla="*/ 156 h 157"/>
                <a:gd name="T8" fmla="*/ 0 w 4777"/>
                <a:gd name="T9" fmla="*/ 0 h 1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77" h="157">
                  <a:moveTo>
                    <a:pt x="0" y="0"/>
                  </a:moveTo>
                  <a:lnTo>
                    <a:pt x="4624" y="0"/>
                  </a:lnTo>
                  <a:lnTo>
                    <a:pt x="4776" y="156"/>
                  </a:lnTo>
                  <a:lnTo>
                    <a:pt x="152" y="156"/>
                  </a:lnTo>
                  <a:lnTo>
                    <a:pt x="0" y="0"/>
                  </a:lnTo>
                </a:path>
              </a:pathLst>
            </a:custGeom>
            <a:solidFill>
              <a:srgbClr val="AD69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079" name="Freeform 5"/>
            <p:cNvSpPr>
              <a:spLocks/>
            </p:cNvSpPr>
            <p:nvPr/>
          </p:nvSpPr>
          <p:spPr bwMode="auto">
            <a:xfrm>
              <a:off x="5223" y="1152"/>
              <a:ext cx="130" cy="1441"/>
            </a:xfrm>
            <a:custGeom>
              <a:avLst/>
              <a:gdLst>
                <a:gd name="T0" fmla="*/ 0 w 130"/>
                <a:gd name="T1" fmla="*/ 0 h 1441"/>
                <a:gd name="T2" fmla="*/ 0 w 130"/>
                <a:gd name="T3" fmla="*/ 1288 h 1441"/>
                <a:gd name="T4" fmla="*/ 129 w 130"/>
                <a:gd name="T5" fmla="*/ 1440 h 1441"/>
                <a:gd name="T6" fmla="*/ 129 w 130"/>
                <a:gd name="T7" fmla="*/ 152 h 1441"/>
                <a:gd name="T8" fmla="*/ 0 w 130"/>
                <a:gd name="T9" fmla="*/ 0 h 14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0" h="1441">
                  <a:moveTo>
                    <a:pt x="0" y="0"/>
                  </a:moveTo>
                  <a:lnTo>
                    <a:pt x="0" y="1288"/>
                  </a:lnTo>
                  <a:lnTo>
                    <a:pt x="129" y="1440"/>
                  </a:lnTo>
                  <a:lnTo>
                    <a:pt x="129" y="152"/>
                  </a:lnTo>
                  <a:lnTo>
                    <a:pt x="0" y="0"/>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3075" name="Rectangle 8"/>
          <p:cNvSpPr>
            <a:spLocks noChangeArrowheads="1"/>
          </p:cNvSpPr>
          <p:nvPr/>
        </p:nvSpPr>
        <p:spPr bwMode="auto">
          <a:xfrm>
            <a:off x="611188" y="460375"/>
            <a:ext cx="8074025"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50000"/>
              </a:spcBef>
              <a:buSzTx/>
              <a:buFontTx/>
              <a:buNone/>
            </a:pPr>
            <a:r>
              <a:rPr lang="es-ES_tradnl" altLang="es-CR" sz="3600" b="1"/>
              <a:t>AGENDA</a:t>
            </a:r>
          </a:p>
        </p:txBody>
      </p:sp>
      <p:sp>
        <p:nvSpPr>
          <p:cNvPr id="3076" name="Text Box 44"/>
          <p:cNvSpPr txBox="1">
            <a:spLocks noChangeArrowheads="1"/>
          </p:cNvSpPr>
          <p:nvPr/>
        </p:nvSpPr>
        <p:spPr bwMode="auto">
          <a:xfrm>
            <a:off x="685800" y="2085975"/>
            <a:ext cx="7467600" cy="206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8938" indent="-388938" defTabSz="762000">
              <a:spcBef>
                <a:spcPct val="20000"/>
              </a:spcBef>
              <a:buSzPct val="100000"/>
              <a:buChar char="•"/>
              <a:defRPr sz="3200">
                <a:solidFill>
                  <a:schemeClr val="tx1"/>
                </a:solidFill>
                <a:latin typeface="Times New Roman" panose="02020603050405020304" pitchFamily="18" charset="0"/>
              </a:defRPr>
            </a:lvl1pPr>
            <a:lvl2pPr marL="579438"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70000"/>
              </a:spcBef>
              <a:buClr>
                <a:schemeClr val="tx1"/>
              </a:buClr>
              <a:buSzTx/>
              <a:buFont typeface="Wingdings" panose="05000000000000000000" pitchFamily="2" charset="2"/>
              <a:buChar char="§"/>
            </a:pPr>
            <a:r>
              <a:rPr lang="es-ES_tradnl" altLang="es-CR" sz="2400" b="1"/>
              <a:t>Evolución de concepto de control en nuestro medio</a:t>
            </a:r>
          </a:p>
          <a:p>
            <a:pPr>
              <a:spcBef>
                <a:spcPct val="70000"/>
              </a:spcBef>
              <a:buClr>
                <a:schemeClr val="tx1"/>
              </a:buClr>
              <a:buSzTx/>
              <a:buFont typeface="Wingdings" panose="05000000000000000000" pitchFamily="2" charset="2"/>
              <a:buChar char="§"/>
            </a:pPr>
            <a:r>
              <a:rPr lang="es-ES_tradnl" altLang="es-CR" sz="2400" b="1"/>
              <a:t>Ley General  y Manual de normas de Control Interno</a:t>
            </a:r>
          </a:p>
          <a:p>
            <a:pPr>
              <a:spcBef>
                <a:spcPct val="70000"/>
              </a:spcBef>
              <a:buClr>
                <a:schemeClr val="tx1"/>
              </a:buClr>
              <a:buSzTx/>
              <a:buFont typeface="Wingdings" panose="05000000000000000000" pitchFamily="2" charset="2"/>
              <a:buChar char="§"/>
            </a:pPr>
            <a:r>
              <a:rPr lang="es-ES_tradnl" altLang="es-CR" sz="2400" b="1"/>
              <a:t>Conclusión y comentarios</a:t>
            </a:r>
            <a:endParaRPr lang="es-ES" altLang="es-CR" sz="2400" b="1"/>
          </a:p>
        </p:txBody>
      </p:sp>
    </p:spTree>
  </p:cSld>
  <p:clrMapOvr>
    <a:overrideClrMapping bg1="lt1" tx1="dk1" bg2="lt2" tx2="dk2" accent1="accent1" accent2="accent2" accent3="accent3" accent4="accent4" accent5="accent5" accent6="accent6" hlink="hlink" folHlink="folHlink"/>
  </p:clrMapOvr>
  <p:transition>
    <p:wipe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9" name="Text Box 7"/>
          <p:cNvSpPr txBox="1">
            <a:spLocks noChangeArrowheads="1"/>
          </p:cNvSpPr>
          <p:nvPr/>
        </p:nvSpPr>
        <p:spPr bwMode="auto">
          <a:xfrm>
            <a:off x="533400" y="1182688"/>
            <a:ext cx="7315200" cy="476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defRPr/>
            </a:pPr>
            <a:r>
              <a:rPr lang="es-CR" altLang="es-CR" sz="1800" smtClean="0">
                <a:effectLst>
                  <a:outerShdw blurRad="38100" dist="38100" dir="2700000" algn="tl">
                    <a:srgbClr val="FFFFFF"/>
                  </a:outerShdw>
                </a:effectLst>
                <a:latin typeface="Verdana" pitchFamily="34" charset="0"/>
              </a:rPr>
              <a:t>SECCION I: DISPOSICIONES GENERALES</a:t>
            </a:r>
          </a:p>
          <a:p>
            <a:pP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Obligación de contar con auditoría interna</a:t>
            </a:r>
          </a:p>
          <a:p>
            <a:pPr>
              <a:buFontTx/>
              <a:buChar char="•"/>
              <a:defRPr/>
            </a:pPr>
            <a:r>
              <a:rPr lang="es-CR" altLang="es-CR" sz="1800" smtClean="0">
                <a:effectLst>
                  <a:outerShdw blurRad="38100" dist="38100" dir="2700000" algn="tl">
                    <a:srgbClr val="FFFFFF"/>
                  </a:outerShdw>
                </a:effectLst>
                <a:latin typeface="Verdana" pitchFamily="34" charset="0"/>
              </a:rPr>
              <a:t>Concepto funcional de la auditoría interna</a:t>
            </a:r>
          </a:p>
          <a:p>
            <a:pPr>
              <a:buFontTx/>
              <a:buChar char="•"/>
              <a:defRPr/>
            </a:pPr>
            <a:r>
              <a:rPr lang="es-CR" altLang="es-CR" sz="1800" smtClean="0">
                <a:effectLst>
                  <a:outerShdw blurRad="38100" dist="38100" dir="2700000" algn="tl">
                    <a:srgbClr val="FFFFFF"/>
                  </a:outerShdw>
                </a:effectLst>
                <a:latin typeface="Verdana" pitchFamily="34" charset="0"/>
              </a:rPr>
              <a:t>Competencias </a:t>
            </a:r>
          </a:p>
          <a:p>
            <a:pPr>
              <a:buFontTx/>
              <a:buChar char="•"/>
              <a:defRPr/>
            </a:pPr>
            <a:r>
              <a:rPr lang="es-CR" altLang="es-CR" sz="1800" smtClean="0">
                <a:effectLst>
                  <a:outerShdw blurRad="38100" dist="38100" dir="2700000" algn="tl">
                    <a:srgbClr val="FFFFFF"/>
                  </a:outerShdw>
                </a:effectLst>
                <a:latin typeface="Verdana" pitchFamily="34" charset="0"/>
              </a:rPr>
              <a:t>Organización</a:t>
            </a:r>
          </a:p>
          <a:p>
            <a:pPr>
              <a:buFontTx/>
              <a:buChar char="•"/>
              <a:defRPr/>
            </a:pPr>
            <a:r>
              <a:rPr lang="es-CR" altLang="es-CR" sz="1800" smtClean="0">
                <a:effectLst>
                  <a:outerShdw blurRad="38100" dist="38100" dir="2700000" algn="tl">
                    <a:srgbClr val="FFFFFF"/>
                  </a:outerShdw>
                </a:effectLst>
                <a:latin typeface="Verdana" pitchFamily="34" charset="0"/>
              </a:rPr>
              <a:t>Dependencia orgánica y regulaciones administrativas</a:t>
            </a:r>
          </a:p>
          <a:p>
            <a:pPr>
              <a:buFontTx/>
              <a:buChar char="•"/>
              <a:defRPr/>
            </a:pPr>
            <a:r>
              <a:rPr lang="es-CR" altLang="es-CR" sz="1800" smtClean="0">
                <a:effectLst>
                  <a:outerShdw blurRad="38100" dist="38100" dir="2700000" algn="tl">
                    <a:srgbClr val="FFFFFF"/>
                  </a:outerShdw>
                </a:effectLst>
                <a:latin typeface="Verdana" pitchFamily="34" charset="0"/>
              </a:rPr>
              <a:t>Independencia funcional y de criterio</a:t>
            </a:r>
          </a:p>
          <a:p>
            <a:pPr>
              <a:buFontTx/>
              <a:buChar char="•"/>
              <a:defRPr/>
            </a:pPr>
            <a:r>
              <a:rPr lang="es-CR" altLang="es-CR" sz="1800" smtClean="0">
                <a:effectLst>
                  <a:outerShdw blurRad="38100" dist="38100" dir="2700000" algn="tl">
                    <a:srgbClr val="FFFFFF"/>
                  </a:outerShdw>
                </a:effectLst>
                <a:latin typeface="Verdana" pitchFamily="34" charset="0"/>
              </a:rPr>
              <a:t>Protección al personal de auditoría</a:t>
            </a:r>
          </a:p>
          <a:p>
            <a:pPr>
              <a:buFontTx/>
              <a:buChar char="•"/>
              <a:defRPr/>
            </a:pPr>
            <a:r>
              <a:rPr lang="es-CR" altLang="es-CR" sz="1800" smtClean="0">
                <a:effectLst>
                  <a:outerShdw blurRad="38100" dist="38100" dir="2700000" algn="tl">
                    <a:srgbClr val="FFFFFF"/>
                  </a:outerShdw>
                </a:effectLst>
                <a:latin typeface="Verdana" pitchFamily="34" charset="0"/>
              </a:rPr>
              <a:t>Asignación de recursos</a:t>
            </a:r>
          </a:p>
          <a:p>
            <a:pPr>
              <a:buFontTx/>
              <a:buChar char="•"/>
              <a:defRPr/>
            </a:pPr>
            <a:r>
              <a:rPr lang="es-CR" altLang="es-CR" sz="1800" smtClean="0">
                <a:effectLst>
                  <a:outerShdw blurRad="38100" dist="38100" dir="2700000" algn="tl">
                    <a:srgbClr val="FFFFFF"/>
                  </a:outerShdw>
                </a:effectLst>
                <a:latin typeface="Verdana" pitchFamily="34" charset="0"/>
              </a:rPr>
              <a:t>Plazas vacantes</a:t>
            </a:r>
          </a:p>
          <a:p>
            <a:pPr>
              <a:buFontTx/>
              <a:buChar char="•"/>
              <a:defRPr/>
            </a:pPr>
            <a:endParaRPr lang="es-CR" altLang="es-CR" sz="1800" smtClean="0">
              <a:effectLst>
                <a:outerShdw blurRad="38100" dist="38100" dir="2700000" algn="tl">
                  <a:srgbClr val="FFFFFF"/>
                </a:outerShdw>
              </a:effectLst>
              <a:latin typeface="Verdana" pitchFamily="34" charset="0"/>
            </a:endParaRPr>
          </a:p>
          <a:p>
            <a:pPr>
              <a:defRPr/>
            </a:pPr>
            <a:r>
              <a:rPr lang="es-CR" altLang="es-CR" sz="1800" smtClean="0">
                <a:effectLst>
                  <a:outerShdw blurRad="38100" dist="38100" dir="2700000" algn="tl">
                    <a:srgbClr val="FFFFFF"/>
                  </a:outerShdw>
                </a:effectLst>
                <a:latin typeface="Verdana" pitchFamily="34" charset="0"/>
              </a:rPr>
              <a:t>SECCIÓN II: EL AUDITOR Y SUBAUDITOR INTERNOS</a:t>
            </a:r>
          </a:p>
          <a:p>
            <a:pP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29. Requisitos de los puestos</a:t>
            </a:r>
          </a:p>
          <a:p>
            <a:pPr>
              <a:buFontTx/>
              <a:buChar char="•"/>
              <a:defRPr/>
            </a:pPr>
            <a:r>
              <a:rPr lang="es-CR" altLang="es-CR" sz="1800" smtClean="0">
                <a:effectLst>
                  <a:outerShdw blurRad="38100" dist="38100" dir="2700000" algn="tl">
                    <a:srgbClr val="FFFFFF"/>
                  </a:outerShdw>
                </a:effectLst>
                <a:latin typeface="Verdana" pitchFamily="34" charset="0"/>
              </a:rPr>
              <a:t>30. Jornada laboral</a:t>
            </a:r>
          </a:p>
          <a:p>
            <a:pPr>
              <a:buFontTx/>
              <a:buChar char="•"/>
              <a:defRPr/>
            </a:pPr>
            <a:r>
              <a:rPr lang="es-CR" altLang="es-CR" sz="1800" smtClean="0">
                <a:effectLst>
                  <a:outerShdw blurRad="38100" dist="38100" dir="2700000" algn="tl">
                    <a:srgbClr val="FFFFFF"/>
                  </a:outerShdw>
                </a:effectLst>
                <a:latin typeface="Verdana" pitchFamily="34" charset="0"/>
              </a:rPr>
              <a:t>31. Nombramiento y conclusión de la relación de servicio</a:t>
            </a:r>
          </a:p>
        </p:txBody>
      </p:sp>
      <p:sp>
        <p:nvSpPr>
          <p:cNvPr id="21507" name="AutoShape 8">
            <a:hlinkClick r:id="rId2" action="ppaction://hlinksldjump"/>
          </p:cNvPr>
          <p:cNvSpPr>
            <a:spLocks noChangeArrowheads="1"/>
          </p:cNvSpPr>
          <p:nvPr/>
        </p:nvSpPr>
        <p:spPr bwMode="auto">
          <a:xfrm>
            <a:off x="8301038" y="6248400"/>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2762" name="Text Box 10"/>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CAPITULO IV:  LA AUDITORÍA INTERNA </a:t>
            </a:r>
            <a:endParaRPr lang="es-ES_tradnl" altLang="es-CR" sz="1800" b="1" i="1" smtClean="0">
              <a:effectLst>
                <a:outerShdw blurRad="38100" dist="38100" dir="2700000" algn="tl">
                  <a:srgbClr val="FFFFFF"/>
                </a:outerShdw>
              </a:effectLst>
              <a:latin typeface="Verdana" pitchFamily="34" charset="0"/>
            </a:endParaRPr>
          </a:p>
        </p:txBody>
      </p:sp>
      <p:sp>
        <p:nvSpPr>
          <p:cNvPr id="21509" name="Line 11"/>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82" name="Text Box 6"/>
          <p:cNvSpPr txBox="1">
            <a:spLocks noChangeArrowheads="1"/>
          </p:cNvSpPr>
          <p:nvPr/>
        </p:nvSpPr>
        <p:spPr bwMode="auto">
          <a:xfrm>
            <a:off x="533400" y="1524000"/>
            <a:ext cx="7848600"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defRPr/>
            </a:pPr>
            <a:r>
              <a:rPr lang="es-CR" altLang="es-CR" sz="1800" smtClean="0">
                <a:effectLst>
                  <a:outerShdw blurRad="38100" dist="38100" dir="2700000" algn="tl">
                    <a:srgbClr val="FFFFFF"/>
                  </a:outerShdw>
                </a:effectLst>
                <a:latin typeface="Verdana" pitchFamily="34" charset="0"/>
              </a:rPr>
              <a:t>SECCION III: DEBERES, POTESTADES Y PROHIBICIONES</a:t>
            </a:r>
          </a:p>
          <a:p>
            <a:pPr>
              <a:defRPr/>
            </a:pPr>
            <a:r>
              <a:rPr lang="es-CR" altLang="es-CR" sz="1800" smtClean="0">
                <a:effectLst>
                  <a:outerShdw blurRad="38100" dist="38100" dir="2700000" algn="tl">
                    <a:srgbClr val="FFFFFF"/>
                  </a:outerShdw>
                </a:effectLst>
                <a:latin typeface="Verdana" pitchFamily="34" charset="0"/>
              </a:rPr>
              <a:t>DE LOS FUNCIONARIOS DE AUDITORÍA</a:t>
            </a:r>
          </a:p>
          <a:p>
            <a:pP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Deberes</a:t>
            </a:r>
          </a:p>
          <a:p>
            <a:pPr>
              <a:buFontTx/>
              <a:buChar char="•"/>
              <a:defRPr/>
            </a:pPr>
            <a:r>
              <a:rPr lang="es-CR" altLang="es-CR" sz="1800" smtClean="0">
                <a:effectLst>
                  <a:outerShdw blurRad="38100" dist="38100" dir="2700000" algn="tl">
                    <a:srgbClr val="FFFFFF"/>
                  </a:outerShdw>
                </a:effectLst>
                <a:latin typeface="Verdana" pitchFamily="34" charset="0"/>
              </a:rPr>
              <a:t>Potestades</a:t>
            </a:r>
          </a:p>
          <a:p>
            <a:pPr>
              <a:buFontTx/>
              <a:buChar char="•"/>
              <a:defRPr/>
            </a:pPr>
            <a:r>
              <a:rPr lang="es-CR" altLang="es-CR" sz="1800" smtClean="0">
                <a:effectLst>
                  <a:outerShdw blurRad="38100" dist="38100" dir="2700000" algn="tl">
                    <a:srgbClr val="FFFFFF"/>
                  </a:outerShdw>
                </a:effectLst>
                <a:latin typeface="Verdana" pitchFamily="34" charset="0"/>
              </a:rPr>
              <a:t>Prohibiciones</a:t>
            </a:r>
          </a:p>
          <a:p>
            <a:pPr>
              <a:buFontTx/>
              <a:buChar char="•"/>
              <a:defRPr/>
            </a:pPr>
            <a:endParaRPr lang="es-CR" altLang="es-CR" sz="1800" smtClean="0">
              <a:effectLst>
                <a:outerShdw blurRad="38100" dist="38100" dir="2700000" algn="tl">
                  <a:srgbClr val="FFFFFF"/>
                </a:outerShdw>
              </a:effectLst>
              <a:latin typeface="Verdana" pitchFamily="34" charset="0"/>
            </a:endParaRPr>
          </a:p>
          <a:p>
            <a:pPr>
              <a:defRPr/>
            </a:pPr>
            <a:r>
              <a:rPr lang="es-CR" altLang="es-CR" sz="1800" smtClean="0">
                <a:effectLst>
                  <a:outerShdw blurRad="38100" dist="38100" dir="2700000" algn="tl">
                    <a:srgbClr val="FFFFFF"/>
                  </a:outerShdw>
                </a:effectLst>
                <a:latin typeface="Verdana" pitchFamily="34" charset="0"/>
              </a:rPr>
              <a:t>SECCIÓN IV: INFORMES DE AUDITORIA INTERNA</a:t>
            </a:r>
          </a:p>
          <a:p>
            <a:pP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Materias sujetas a informe de auditoría interna</a:t>
            </a:r>
          </a:p>
          <a:p>
            <a:pPr>
              <a:buFontTx/>
              <a:buChar char="•"/>
              <a:defRPr/>
            </a:pPr>
            <a:r>
              <a:rPr lang="es-CR" altLang="es-CR" sz="1800" smtClean="0">
                <a:effectLst>
                  <a:outerShdw blurRad="38100" dist="38100" dir="2700000" algn="tl">
                    <a:srgbClr val="FFFFFF"/>
                  </a:outerShdw>
                </a:effectLst>
                <a:latin typeface="Verdana" pitchFamily="34" charset="0"/>
              </a:rPr>
              <a:t>Informes dirigidos a los titulares subordinados</a:t>
            </a:r>
          </a:p>
          <a:p>
            <a:pPr>
              <a:buFontTx/>
              <a:buChar char="•"/>
              <a:defRPr/>
            </a:pPr>
            <a:r>
              <a:rPr lang="es-CR" altLang="es-CR" sz="1800" smtClean="0">
                <a:effectLst>
                  <a:outerShdw blurRad="38100" dist="38100" dir="2700000" algn="tl">
                    <a:srgbClr val="FFFFFF"/>
                  </a:outerShdw>
                </a:effectLst>
                <a:latin typeface="Verdana" pitchFamily="34" charset="0"/>
              </a:rPr>
              <a:t>Informes dirigidos al Jerarca</a:t>
            </a:r>
          </a:p>
          <a:p>
            <a:pPr>
              <a:buFontTx/>
              <a:buChar char="•"/>
              <a:defRPr/>
            </a:pPr>
            <a:r>
              <a:rPr lang="es-CR" altLang="es-CR" sz="1800" smtClean="0">
                <a:effectLst>
                  <a:outerShdw blurRad="38100" dist="38100" dir="2700000" algn="tl">
                    <a:srgbClr val="FFFFFF"/>
                  </a:outerShdw>
                </a:effectLst>
                <a:latin typeface="Verdana" pitchFamily="34" charset="0"/>
              </a:rPr>
              <a:t>Planteamiento de conflictos ante la Contraloría General</a:t>
            </a:r>
            <a:br>
              <a:rPr lang="es-CR" altLang="es-CR" sz="1800" smtClean="0">
                <a:effectLst>
                  <a:outerShdw blurRad="38100" dist="38100" dir="2700000" algn="tl">
                    <a:srgbClr val="FFFFFF"/>
                  </a:outerShdw>
                </a:effectLst>
                <a:latin typeface="Verdana" pitchFamily="34" charset="0"/>
              </a:rPr>
            </a:br>
            <a:r>
              <a:rPr lang="es-CR" altLang="es-CR" sz="1800" smtClean="0">
                <a:effectLst>
                  <a:outerShdw blurRad="38100" dist="38100" dir="2700000" algn="tl">
                    <a:srgbClr val="FFFFFF"/>
                  </a:outerShdw>
                </a:effectLst>
                <a:latin typeface="Verdana" pitchFamily="34" charset="0"/>
              </a:rPr>
              <a:t>de la República</a:t>
            </a:r>
          </a:p>
        </p:txBody>
      </p:sp>
      <p:sp>
        <p:nvSpPr>
          <p:cNvPr id="22531" name="AutoShape 7">
            <a:hlinkClick r:id="rId2" action="ppaction://hlinksldjump"/>
          </p:cNvPr>
          <p:cNvSpPr>
            <a:spLocks noChangeArrowheads="1"/>
          </p:cNvSpPr>
          <p:nvPr/>
        </p:nvSpPr>
        <p:spPr bwMode="auto">
          <a:xfrm>
            <a:off x="8301038" y="6246813"/>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3785" name="Text Box 9"/>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CAPITULO IV:  LA AUDITORÍA INTERNA (2/2)</a:t>
            </a:r>
            <a:endParaRPr lang="es-ES_tradnl" altLang="es-CR" sz="1800" b="1" i="1" smtClean="0">
              <a:effectLst>
                <a:outerShdw blurRad="38100" dist="38100" dir="2700000" algn="tl">
                  <a:srgbClr val="FFFFFF"/>
                </a:outerShdw>
              </a:effectLst>
              <a:latin typeface="Verdana" pitchFamily="34" charset="0"/>
            </a:endParaRPr>
          </a:p>
        </p:txBody>
      </p:sp>
      <p:sp>
        <p:nvSpPr>
          <p:cNvPr id="22533" name="Line 10"/>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4" name="Text Box 4"/>
          <p:cNvSpPr txBox="1">
            <a:spLocks noChangeArrowheads="1"/>
          </p:cNvSpPr>
          <p:nvPr/>
        </p:nvSpPr>
        <p:spPr bwMode="auto">
          <a:xfrm>
            <a:off x="533400" y="1600200"/>
            <a:ext cx="7848600"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1000" indent="-381000"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FontTx/>
              <a:buChar char="•"/>
              <a:defRPr/>
            </a:pPr>
            <a:r>
              <a:rPr lang="es-CR" altLang="es-CR" sz="1800" smtClean="0">
                <a:effectLst>
                  <a:outerShdw blurRad="38100" dist="38100" dir="2700000" algn="tl">
                    <a:srgbClr val="FFFFFF"/>
                  </a:outerShdw>
                </a:effectLst>
                <a:latin typeface="Verdana" pitchFamily="34" charset="0"/>
              </a:rPr>
              <a:t>Causales de responsabilidad administrativa del Jerarca</a:t>
            </a:r>
            <a:br>
              <a:rPr lang="es-CR" altLang="es-CR" sz="1800" smtClean="0">
                <a:effectLst>
                  <a:outerShdw blurRad="38100" dist="38100" dir="2700000" algn="tl">
                    <a:srgbClr val="FFFFFF"/>
                  </a:outerShdw>
                </a:effectLst>
                <a:latin typeface="Verdana" pitchFamily="34" charset="0"/>
              </a:rPr>
            </a:br>
            <a:r>
              <a:rPr lang="es-CR" altLang="es-CR" sz="1800" smtClean="0">
                <a:effectLst>
                  <a:outerShdw blurRad="38100" dist="38100" dir="2700000" algn="tl">
                    <a:srgbClr val="FFFFFF"/>
                  </a:outerShdw>
                </a:effectLst>
                <a:latin typeface="Verdana" pitchFamily="34" charset="0"/>
              </a:rPr>
              <a:t>y los titulares subordinados </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Causales de responsabilidad administrativa del auditor y subauditor  internos y los demás funcionarios</a:t>
            </a:r>
            <a:br>
              <a:rPr lang="es-CR" altLang="es-CR" sz="1800" smtClean="0">
                <a:effectLst>
                  <a:outerShdw blurRad="38100" dist="38100" dir="2700000" algn="tl">
                    <a:srgbClr val="FFFFFF"/>
                  </a:outerShdw>
                </a:effectLst>
                <a:latin typeface="Verdana" pitchFamily="34" charset="0"/>
              </a:rPr>
            </a:br>
            <a:r>
              <a:rPr lang="es-CR" altLang="es-CR" sz="1800" smtClean="0">
                <a:effectLst>
                  <a:outerShdw blurRad="38100" dist="38100" dir="2700000" algn="tl">
                    <a:srgbClr val="FFFFFF"/>
                  </a:outerShdw>
                </a:effectLst>
                <a:latin typeface="Verdana" pitchFamily="34" charset="0"/>
              </a:rPr>
              <a:t>de la Auditoría Interna</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Sanciones administrativas</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Competencia para declarar responsabilidades</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Prescripción de la responsabilidad administrativa</a:t>
            </a:r>
          </a:p>
        </p:txBody>
      </p:sp>
      <p:sp>
        <p:nvSpPr>
          <p:cNvPr id="23555" name="AutoShape 5">
            <a:hlinkClick r:id="rId2" action="ppaction://hlinksldjump"/>
          </p:cNvPr>
          <p:cNvSpPr>
            <a:spLocks noChangeArrowheads="1"/>
          </p:cNvSpPr>
          <p:nvPr/>
        </p:nvSpPr>
        <p:spPr bwMode="auto">
          <a:xfrm>
            <a:off x="8301038" y="6246813"/>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4807" name="Text Box 7"/>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CAPITULO V:  RESPONSABILIDADES Y SANCIONES</a:t>
            </a:r>
            <a:endParaRPr lang="es-ES_tradnl" altLang="es-CR" sz="1800" b="1" i="1" smtClean="0">
              <a:effectLst>
                <a:outerShdw blurRad="38100" dist="38100" dir="2700000" algn="tl">
                  <a:srgbClr val="FFFFFF"/>
                </a:outerShdw>
              </a:effectLst>
              <a:latin typeface="Verdana" pitchFamily="34" charset="0"/>
            </a:endParaRPr>
          </a:p>
        </p:txBody>
      </p:sp>
      <p:sp>
        <p:nvSpPr>
          <p:cNvPr id="23557" name="Line 8"/>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5"/>
          <p:cNvSpPr txBox="1">
            <a:spLocks noChangeArrowheads="1"/>
          </p:cNvSpPr>
          <p:nvPr/>
        </p:nvSpPr>
        <p:spPr bwMode="auto">
          <a:xfrm>
            <a:off x="533400" y="990600"/>
            <a:ext cx="8305800" cy="511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pPr>
            <a:r>
              <a:rPr lang="es-CR" altLang="es-CR" sz="1800">
                <a:latin typeface="Verdana" panose="020B0604030504040204" pitchFamily="34" charset="0"/>
              </a:rPr>
              <a:t>  Reglamentación de la LGCI</a:t>
            </a:r>
          </a:p>
          <a:p>
            <a:pPr>
              <a:spcBef>
                <a:spcPct val="0"/>
              </a:spcBef>
              <a:buSzTx/>
            </a:pPr>
            <a:r>
              <a:rPr lang="es-CR" altLang="es-CR" sz="1800">
                <a:latin typeface="Verdana" panose="020B0604030504040204" pitchFamily="34" charset="0"/>
              </a:rPr>
              <a:t>  Reformas</a:t>
            </a:r>
          </a:p>
          <a:p>
            <a:pPr>
              <a:spcBef>
                <a:spcPct val="0"/>
              </a:spcBef>
              <a:buSzTx/>
            </a:pPr>
            <a:endParaRPr lang="es-CR" altLang="es-CR" sz="1800">
              <a:latin typeface="Verdana" panose="020B0604030504040204" pitchFamily="34" charset="0"/>
            </a:endParaRPr>
          </a:p>
          <a:p>
            <a:pPr>
              <a:lnSpc>
                <a:spcPct val="85000"/>
              </a:lnSpc>
              <a:spcBef>
                <a:spcPct val="0"/>
              </a:spcBef>
              <a:buSzTx/>
              <a:buFontTx/>
              <a:buNone/>
            </a:pPr>
            <a:r>
              <a:rPr lang="es-CR" altLang="es-CR" sz="1800">
                <a:latin typeface="Verdana" panose="020B0604030504040204" pitchFamily="34" charset="0"/>
              </a:rPr>
              <a:t>Art.26 LOCGR. Potestad sobre Auditorías Internas. Fiscalización a la Auditoría - una actividad anual de fortalecimiento - conflicto de fiscalización a la Auditoría Interna, 30 días para resolver.</a:t>
            </a:r>
          </a:p>
          <a:p>
            <a:pPr>
              <a:lnSpc>
                <a:spcPct val="85000"/>
              </a:lnSpc>
              <a:spcBef>
                <a:spcPct val="0"/>
              </a:spcBef>
              <a:buSzTx/>
              <a:buFontTx/>
              <a:buNone/>
            </a:pPr>
            <a:endParaRPr lang="es-CR" altLang="es-CR" sz="1800">
              <a:latin typeface="Verdana" panose="020B0604030504040204" pitchFamily="34" charset="0"/>
            </a:endParaRPr>
          </a:p>
          <a:p>
            <a:pPr>
              <a:lnSpc>
                <a:spcPct val="85000"/>
              </a:lnSpc>
              <a:spcBef>
                <a:spcPct val="0"/>
              </a:spcBef>
              <a:buSzTx/>
              <a:buFontTx/>
              <a:buNone/>
            </a:pPr>
            <a:r>
              <a:rPr lang="es-CR" altLang="es-CR" sz="1800">
                <a:latin typeface="Verdana" panose="020B0604030504040204" pitchFamily="34" charset="0"/>
              </a:rPr>
              <a:t>Art.31 LOCGR. Potestad de informar y asesorar. Copia de todos los informes que rinda en el ejercicio potestades de órgano auxiliar de la Asamblea.</a:t>
            </a:r>
          </a:p>
          <a:p>
            <a:pPr>
              <a:lnSpc>
                <a:spcPct val="85000"/>
              </a:lnSpc>
              <a:spcBef>
                <a:spcPct val="0"/>
              </a:spcBef>
              <a:buSzTx/>
              <a:buFontTx/>
              <a:buNone/>
            </a:pPr>
            <a:endParaRPr lang="es-CR" altLang="es-CR" sz="1800">
              <a:latin typeface="Verdana" panose="020B0604030504040204" pitchFamily="34" charset="0"/>
            </a:endParaRPr>
          </a:p>
          <a:p>
            <a:pPr>
              <a:lnSpc>
                <a:spcPct val="85000"/>
              </a:lnSpc>
              <a:spcBef>
                <a:spcPct val="0"/>
              </a:spcBef>
              <a:buSzTx/>
              <a:buFontTx/>
              <a:buNone/>
            </a:pPr>
            <a:r>
              <a:rPr lang="es-CR" altLang="es-CR" sz="1800">
                <a:latin typeface="Verdana" panose="020B0604030504040204" pitchFamily="34" charset="0"/>
              </a:rPr>
              <a:t>Art.71 LOCGR. Prescripción de la responsabilidad disciplinaria. </a:t>
            </a:r>
          </a:p>
          <a:p>
            <a:pPr>
              <a:lnSpc>
                <a:spcPct val="85000"/>
              </a:lnSpc>
              <a:spcBef>
                <a:spcPct val="0"/>
              </a:spcBef>
              <a:buSzTx/>
              <a:buFontTx/>
              <a:buNone/>
            </a:pPr>
            <a:r>
              <a:rPr lang="es-CR" altLang="es-CR" sz="1800">
                <a:latin typeface="Verdana" panose="020B0604030504040204" pitchFamily="34" charset="0"/>
              </a:rPr>
              <a:t>		</a:t>
            </a:r>
          </a:p>
          <a:p>
            <a:pPr>
              <a:lnSpc>
                <a:spcPct val="85000"/>
              </a:lnSpc>
              <a:spcBef>
                <a:spcPct val="0"/>
              </a:spcBef>
              <a:buSzTx/>
              <a:buFontTx/>
              <a:buNone/>
            </a:pPr>
            <a:r>
              <a:rPr lang="es-CR" altLang="es-CR" sz="1800">
                <a:latin typeface="Verdana" panose="020B0604030504040204" pitchFamily="34" charset="0"/>
              </a:rPr>
              <a:t>Art.18 Ley Enriquecimiento ilícito Declaraciones juradas, ya no corresponde al auditor informar, sino jefe personal o quién nombre jerarca.</a:t>
            </a:r>
          </a:p>
          <a:p>
            <a:pPr>
              <a:lnSpc>
                <a:spcPct val="85000"/>
              </a:lnSpc>
              <a:spcBef>
                <a:spcPct val="0"/>
              </a:spcBef>
              <a:buSzTx/>
              <a:buFontTx/>
              <a:buNone/>
            </a:pPr>
            <a:r>
              <a:rPr lang="es-CR" altLang="es-CR" sz="1800">
                <a:latin typeface="Verdana" panose="020B0604030504040204" pitchFamily="34" charset="0"/>
              </a:rPr>
              <a:t>	</a:t>
            </a:r>
          </a:p>
          <a:p>
            <a:pPr>
              <a:lnSpc>
                <a:spcPct val="85000"/>
              </a:lnSpc>
              <a:spcBef>
                <a:spcPct val="0"/>
              </a:spcBef>
              <a:buSzTx/>
              <a:buFontTx/>
              <a:buNone/>
            </a:pPr>
            <a:r>
              <a:rPr lang="es-CR" altLang="es-CR" sz="1800">
                <a:latin typeface="Verdana" panose="020B0604030504040204" pitchFamily="34" charset="0"/>
              </a:rPr>
              <a:t>Art.4 LOPGR. Consultas. Auditores pueden hacerlas directamente.</a:t>
            </a:r>
          </a:p>
          <a:p>
            <a:pPr>
              <a:lnSpc>
                <a:spcPct val="85000"/>
              </a:lnSpc>
              <a:spcBef>
                <a:spcPct val="0"/>
              </a:spcBef>
              <a:buSzTx/>
              <a:buFontTx/>
              <a:buNone/>
            </a:pPr>
            <a:r>
              <a:rPr lang="es-CR" altLang="es-CR" sz="1800">
                <a:latin typeface="Verdana" panose="020B0604030504040204" pitchFamily="34" charset="0"/>
              </a:rPr>
              <a:t>	</a:t>
            </a:r>
          </a:p>
          <a:p>
            <a:pPr>
              <a:lnSpc>
                <a:spcPct val="85000"/>
              </a:lnSpc>
              <a:spcBef>
                <a:spcPct val="0"/>
              </a:spcBef>
              <a:buSzTx/>
              <a:buFontTx/>
              <a:buNone/>
            </a:pPr>
            <a:r>
              <a:rPr lang="es-CR" altLang="es-CR" sz="1800">
                <a:latin typeface="Verdana" panose="020B0604030504040204" pitchFamily="34" charset="0"/>
              </a:rPr>
              <a:t>Art.5 (Adiciona estatuto servicio civil). Exceptúan a los Auditores y subauditores internos de los ministerios y organismos adscritos.</a:t>
            </a:r>
            <a:endParaRPr lang="es-ES_tradnl" altLang="es-CR" sz="1800">
              <a:latin typeface="Verdana" panose="020B0604030504040204" pitchFamily="34" charset="0"/>
            </a:endParaRPr>
          </a:p>
        </p:txBody>
      </p:sp>
      <p:sp>
        <p:nvSpPr>
          <p:cNvPr id="24579" name="AutoShape 6">
            <a:hlinkClick r:id="rId2" action="ppaction://hlinksldjump"/>
          </p:cNvPr>
          <p:cNvSpPr>
            <a:spLocks noChangeArrowheads="1"/>
          </p:cNvSpPr>
          <p:nvPr/>
        </p:nvSpPr>
        <p:spPr bwMode="auto">
          <a:xfrm>
            <a:off x="8301038" y="6248400"/>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5832" name="Text Box 8"/>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CAPITULO VI:  DISPOSICIONES FINALES</a:t>
            </a:r>
            <a:endParaRPr lang="es-ES_tradnl" altLang="es-CR" sz="1800" b="1" i="1" smtClean="0">
              <a:effectLst>
                <a:outerShdw blurRad="38100" dist="38100" dir="2700000" algn="tl">
                  <a:srgbClr val="FFFFFF"/>
                </a:outerShdw>
              </a:effectLst>
              <a:latin typeface="Verdana" pitchFamily="34" charset="0"/>
            </a:endParaRPr>
          </a:p>
        </p:txBody>
      </p:sp>
      <p:sp>
        <p:nvSpPr>
          <p:cNvPr id="24581" name="Line 9"/>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3" name="Text Box 5"/>
          <p:cNvSpPr txBox="1">
            <a:spLocks noChangeArrowheads="1"/>
          </p:cNvSpPr>
          <p:nvPr/>
        </p:nvSpPr>
        <p:spPr bwMode="auto">
          <a:xfrm>
            <a:off x="685800" y="1473200"/>
            <a:ext cx="7467600"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FontTx/>
              <a:buChar char="•"/>
              <a:defRPr/>
            </a:pPr>
            <a:r>
              <a:rPr lang="es-CR" altLang="es-CR" sz="1800" smtClean="0">
                <a:effectLst>
                  <a:outerShdw blurRad="38100" dist="38100" dir="2700000" algn="tl">
                    <a:srgbClr val="FFFFFF"/>
                  </a:outerShdw>
                </a:effectLst>
                <a:latin typeface="Verdana" pitchFamily="34" charset="0"/>
              </a:rPr>
              <a:t>Velar por el adecuado desarrollo  de la actividad ente u órgano</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Tomar de inmediato las medidas correctivas ante cualquier evidencia de desviaciones o irregularidades</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Analizar e implantar disposiciones y recomendaciones (AI, CGR, AE, IC)</a:t>
            </a:r>
          </a:p>
          <a:p>
            <a:pPr>
              <a:buFontTx/>
              <a:buChar char="•"/>
              <a:defRPr/>
            </a:pPr>
            <a:endParaRPr lang="es-CR" altLang="es-CR" sz="1800" smtClean="0">
              <a:effectLst>
                <a:outerShdw blurRad="38100" dist="38100" dir="2700000" algn="tl">
                  <a:srgbClr val="FFFFFF"/>
                </a:outerShdw>
              </a:effectLst>
              <a:latin typeface="Verdana" pitchFamily="34" charset="0"/>
            </a:endParaRPr>
          </a:p>
          <a:p>
            <a:pPr>
              <a:buFontTx/>
              <a:buChar char="•"/>
              <a:defRPr/>
            </a:pPr>
            <a:r>
              <a:rPr lang="es-CR" altLang="es-CR" sz="1800" smtClean="0">
                <a:effectLst>
                  <a:outerShdw blurRad="38100" dist="38100" dir="2700000" algn="tl">
                    <a:srgbClr val="FFFFFF"/>
                  </a:outerShdw>
                </a:effectLst>
                <a:latin typeface="Verdana" pitchFamily="34" charset="0"/>
              </a:rPr>
              <a:t>Asegurarse que los SCI sean  aplicables, completos, razonables, integrados y congruentes.</a:t>
            </a:r>
          </a:p>
          <a:p>
            <a:pPr>
              <a:defRPr/>
            </a:pPr>
            <a:r>
              <a:rPr lang="es-CR" altLang="es-CR" sz="1800" smtClean="0">
                <a:effectLst>
                  <a:outerShdw blurRad="38100" dist="38100" dir="2700000" algn="tl">
                    <a:srgbClr val="FFFFFF"/>
                  </a:outerShdw>
                </a:effectLst>
                <a:latin typeface="Verdana" pitchFamily="34" charset="0"/>
              </a:rPr>
              <a:t> </a:t>
            </a:r>
          </a:p>
          <a:p>
            <a:pPr>
              <a:buFontTx/>
              <a:buChar char="•"/>
              <a:defRPr/>
            </a:pPr>
            <a:r>
              <a:rPr lang="es-CR" altLang="es-CR" sz="1800" smtClean="0">
                <a:effectLst>
                  <a:outerShdw blurRad="38100" dist="38100" dir="2700000" algn="tl">
                    <a:srgbClr val="FFFFFF"/>
                  </a:outerShdw>
                </a:effectLst>
                <a:latin typeface="Verdana" pitchFamily="34" charset="0"/>
              </a:rPr>
              <a:t>Presentar un informe de fin de gestión y realizar entrega formal del ente u órgano a su sucesor</a:t>
            </a:r>
            <a:endParaRPr lang="es-ES_tradnl" altLang="es-CR" sz="1800" smtClean="0">
              <a:effectLst>
                <a:outerShdw blurRad="38100" dist="38100" dir="2700000" algn="tl">
                  <a:srgbClr val="FFFFFF"/>
                </a:outerShdw>
              </a:effectLst>
              <a:latin typeface="Verdana" pitchFamily="34" charset="0"/>
            </a:endParaRPr>
          </a:p>
        </p:txBody>
      </p:sp>
      <p:sp>
        <p:nvSpPr>
          <p:cNvPr id="25603" name="AutoShape 8">
            <a:hlinkClick r:id="rId2" action="ppaction://hlinksldjump"/>
          </p:cNvPr>
          <p:cNvSpPr>
            <a:spLocks noChangeArrowheads="1"/>
          </p:cNvSpPr>
          <p:nvPr/>
        </p:nvSpPr>
        <p:spPr bwMode="auto">
          <a:xfrm>
            <a:off x="8301038" y="6248400"/>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endParaRPr lang="es-ES" altLang="es-CR" sz="2800"/>
          </a:p>
        </p:txBody>
      </p:sp>
      <p:sp>
        <p:nvSpPr>
          <p:cNvPr id="206858" name="Text Box 10"/>
          <p:cNvSpPr txBox="1">
            <a:spLocks noChangeArrowheads="1"/>
          </p:cNvSpPr>
          <p:nvPr/>
        </p:nvSpPr>
        <p:spPr bwMode="auto">
          <a:xfrm>
            <a:off x="152400" y="152400"/>
            <a:ext cx="8229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DEBERES DEL JERARCA Y LOS TITULARES SUBORDINADOS SOBRE EL SISTEMA DE CONTROL INTERNO</a:t>
            </a:r>
            <a:endParaRPr lang="es-ES_tradnl" altLang="es-CR" sz="1800" b="1" i="1" smtClean="0">
              <a:effectLst>
                <a:outerShdw blurRad="38100" dist="38100" dir="2700000" algn="tl">
                  <a:srgbClr val="FFFFFF"/>
                </a:outerShdw>
              </a:effectLst>
              <a:latin typeface="Verdana" pitchFamily="34" charset="0"/>
            </a:endParaRPr>
          </a:p>
        </p:txBody>
      </p:sp>
      <p:sp>
        <p:nvSpPr>
          <p:cNvPr id="25605" name="Line 11"/>
          <p:cNvSpPr>
            <a:spLocks noChangeShapeType="1"/>
          </p:cNvSpPr>
          <p:nvPr/>
        </p:nvSpPr>
        <p:spPr bwMode="auto">
          <a:xfrm>
            <a:off x="0" y="8382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8" name="Text Box 6"/>
          <p:cNvSpPr txBox="1">
            <a:spLocks noChangeArrowheads="1"/>
          </p:cNvSpPr>
          <p:nvPr/>
        </p:nvSpPr>
        <p:spPr bwMode="auto">
          <a:xfrm>
            <a:off x="381000" y="1219200"/>
            <a:ext cx="8305800"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7620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Font typeface="Wingdings" pitchFamily="2" charset="2"/>
              <a:buChar char="§"/>
              <a:defRPr/>
            </a:pPr>
            <a:r>
              <a:rPr lang="es-CR" altLang="es-CR" sz="1800" smtClean="0">
                <a:effectLst>
                  <a:outerShdw blurRad="38100" dist="38100" dir="2700000" algn="tl">
                    <a:srgbClr val="FFFFFF"/>
                  </a:outerShdw>
                </a:effectLst>
                <a:latin typeface="Arial" charset="0"/>
                <a:cs typeface="Arial" charset="0"/>
              </a:rPr>
              <a:t>Mantener</a:t>
            </a:r>
            <a:r>
              <a:rPr lang="es-ES" altLang="es-CR" sz="1800" smtClean="0">
                <a:effectLst>
                  <a:outerShdw blurRad="38100" dist="38100" dir="2700000" algn="tl">
                    <a:srgbClr val="FFFFFF"/>
                  </a:outerShdw>
                </a:effectLst>
                <a:latin typeface="Arial" charset="0"/>
                <a:cs typeface="Arial" charset="0"/>
              </a:rPr>
              <a:t> y demostrar integridad y valores éticos</a:t>
            </a:r>
            <a:r>
              <a:rPr lang="es-CR" altLang="es-CR" sz="1800" smtClean="0">
                <a:effectLst>
                  <a:outerShdw blurRad="38100" dist="38100" dir="2700000" algn="tl">
                    <a:srgbClr val="FFFFFF"/>
                  </a:outerShdw>
                </a:effectLst>
                <a:latin typeface="Arial" charset="0"/>
                <a:cs typeface="Arial" charset="0"/>
              </a:rPr>
              <a:t> y promoverlos</a:t>
            </a:r>
          </a:p>
          <a:p>
            <a:pPr>
              <a:buFont typeface="Wingdings" pitchFamily="2" charset="2"/>
              <a:buChar char="§"/>
              <a:defRPr/>
            </a:pPr>
            <a:endParaRPr lang="es-CR" altLang="es-CR" sz="1800" smtClean="0">
              <a:effectLst>
                <a:outerShdw blurRad="38100" dist="38100" dir="2700000" algn="tl">
                  <a:srgbClr val="FFFFFF"/>
                </a:outerShdw>
              </a:effectLst>
              <a:latin typeface="Arial" charset="0"/>
              <a:cs typeface="Arial" charset="0"/>
            </a:endParaRPr>
          </a:p>
          <a:p>
            <a:pPr>
              <a:buFont typeface="Wingdings" pitchFamily="2" charset="2"/>
              <a:buChar char="§"/>
              <a:defRPr/>
            </a:pPr>
            <a:r>
              <a:rPr lang="es-ES" altLang="es-CR" sz="1800" smtClean="0">
                <a:effectLst>
                  <a:outerShdw blurRad="38100" dist="38100" dir="2700000" algn="tl">
                    <a:srgbClr val="FFFFFF"/>
                  </a:outerShdw>
                </a:effectLst>
                <a:latin typeface="Arial" charset="0"/>
                <a:cs typeface="Arial" charset="0"/>
              </a:rPr>
              <a:t>Desarrollar y mantener una gestión que permitan administrar un nivel de riesgo determinado, orientados al logro de resultados.</a:t>
            </a:r>
            <a:endParaRPr lang="es-CR" altLang="es-CR" sz="1800" smtClean="0">
              <a:effectLst>
                <a:outerShdw blurRad="38100" dist="38100" dir="2700000" algn="tl">
                  <a:srgbClr val="FFFFFF"/>
                </a:outerShdw>
              </a:effectLst>
              <a:latin typeface="Arial" charset="0"/>
              <a:cs typeface="Arial" charset="0"/>
            </a:endParaRPr>
          </a:p>
          <a:p>
            <a:pPr>
              <a:buFont typeface="Wingdings" pitchFamily="2" charset="2"/>
              <a:buChar char="§"/>
              <a:defRPr/>
            </a:pPr>
            <a:endParaRPr lang="es-ES" altLang="es-CR" sz="1800" smtClean="0">
              <a:effectLst>
                <a:outerShdw blurRad="38100" dist="38100" dir="2700000" algn="tl">
                  <a:srgbClr val="FFFFFF"/>
                </a:outerShdw>
              </a:effectLst>
              <a:latin typeface="Verdana" pitchFamily="34" charset="0"/>
              <a:cs typeface="Times New Roman" pitchFamily="18" charset="0"/>
            </a:endParaRPr>
          </a:p>
          <a:p>
            <a:pPr>
              <a:buFont typeface="Wingdings" pitchFamily="2" charset="2"/>
              <a:buChar char="§"/>
              <a:defRPr/>
            </a:pPr>
            <a:r>
              <a:rPr lang="es-ES" altLang="es-CR" sz="1800" smtClean="0">
                <a:effectLst>
                  <a:outerShdw blurRad="38100" dist="38100" dir="2700000" algn="tl">
                    <a:srgbClr val="FFFFFF"/>
                  </a:outerShdw>
                </a:effectLst>
                <a:latin typeface="Arial" charset="0"/>
                <a:cs typeface="Arial" charset="0"/>
              </a:rPr>
              <a:t>Evaluar el funcionamiento de la estructura organizativa de la institución y tomar las medidas pertinentes para garantizar el cumplimiento de los fines institucionales.</a:t>
            </a:r>
            <a:endParaRPr lang="es-CR" altLang="es-CR" sz="1800" smtClean="0">
              <a:effectLst>
                <a:outerShdw blurRad="38100" dist="38100" dir="2700000" algn="tl">
                  <a:srgbClr val="FFFFFF"/>
                </a:outerShdw>
              </a:effectLst>
              <a:latin typeface="Arial" charset="0"/>
              <a:cs typeface="Arial" charset="0"/>
            </a:endParaRPr>
          </a:p>
          <a:p>
            <a:pPr>
              <a:buFont typeface="Wingdings" pitchFamily="2" charset="2"/>
              <a:buChar char="§"/>
              <a:defRPr/>
            </a:pPr>
            <a:endParaRPr lang="es-CR" altLang="es-CR" sz="1800" smtClean="0">
              <a:effectLst>
                <a:outerShdw blurRad="38100" dist="38100" dir="2700000" algn="tl">
                  <a:srgbClr val="FFFFFF"/>
                </a:outerShdw>
              </a:effectLst>
              <a:latin typeface="Arial" charset="0"/>
              <a:cs typeface="Arial" charset="0"/>
            </a:endParaRPr>
          </a:p>
          <a:p>
            <a:pPr>
              <a:buFont typeface="Wingdings" pitchFamily="2" charset="2"/>
              <a:buChar char="§"/>
              <a:defRPr/>
            </a:pPr>
            <a:r>
              <a:rPr lang="es-ES" altLang="es-CR" sz="1800" smtClean="0">
                <a:effectLst>
                  <a:outerShdw blurRad="38100" dist="38100" dir="2700000" algn="tl">
                    <a:srgbClr val="FFFFFF"/>
                  </a:outerShdw>
                </a:effectLst>
                <a:latin typeface="Arial" charset="0"/>
                <a:cs typeface="Arial" charset="0"/>
              </a:rPr>
              <a:t>Establecer claramente las relaciones de jerarquía, asignar la autoridad y responsabilidad de los funcionarios y proporcionar los canales adecuados de comunicación, para que los procesos se lleven a cabo.</a:t>
            </a:r>
            <a:endParaRPr lang="es-CR" altLang="es-CR" sz="1800" smtClean="0">
              <a:effectLst>
                <a:outerShdw blurRad="38100" dist="38100" dir="2700000" algn="tl">
                  <a:srgbClr val="FFFFFF"/>
                </a:outerShdw>
              </a:effectLst>
              <a:latin typeface="Arial" charset="0"/>
              <a:cs typeface="Arial" charset="0"/>
            </a:endParaRPr>
          </a:p>
          <a:p>
            <a:pPr>
              <a:buFont typeface="Wingdings" pitchFamily="2" charset="2"/>
              <a:buChar char="§"/>
              <a:defRPr/>
            </a:pPr>
            <a:endParaRPr lang="es-CR" altLang="es-CR" sz="1800" smtClean="0">
              <a:effectLst>
                <a:outerShdw blurRad="38100" dist="38100" dir="2700000" algn="tl">
                  <a:srgbClr val="FFFFFF"/>
                </a:outerShdw>
              </a:effectLst>
              <a:latin typeface="Arial" charset="0"/>
              <a:cs typeface="Arial" charset="0"/>
            </a:endParaRPr>
          </a:p>
          <a:p>
            <a:pPr>
              <a:buFont typeface="Wingdings" pitchFamily="2" charset="2"/>
              <a:buChar char="§"/>
              <a:defRPr/>
            </a:pPr>
            <a:r>
              <a:rPr lang="es-ES" altLang="es-CR" sz="1800" smtClean="0">
                <a:effectLst>
                  <a:outerShdw blurRad="38100" dist="38100" dir="2700000" algn="tl">
                    <a:srgbClr val="FFFFFF"/>
                  </a:outerShdw>
                </a:effectLst>
                <a:latin typeface="Arial" charset="0"/>
                <a:cs typeface="Arial" charset="0"/>
              </a:rPr>
              <a:t>Establecer políticas y prácticas de gestión de recursos humanos apropiadas, principalmente en cuanto a contratación, vinculación, entrenamiento, evaluación, promoción y acciones disciplinarias</a:t>
            </a:r>
            <a:endParaRPr lang="es-ES_tradnl" altLang="es-CR" sz="1800" smtClean="0">
              <a:effectLst>
                <a:outerShdw blurRad="38100" dist="38100" dir="2700000" algn="tl">
                  <a:srgbClr val="FFFFFF"/>
                </a:outerShdw>
              </a:effectLst>
              <a:latin typeface="Arial" charset="0"/>
              <a:cs typeface="Arial" charset="0"/>
            </a:endParaRPr>
          </a:p>
        </p:txBody>
      </p:sp>
      <p:sp>
        <p:nvSpPr>
          <p:cNvPr id="26627" name="AutoShape 7">
            <a:hlinkClick r:id="rId2" action="ppaction://hlinksldjump"/>
          </p:cNvPr>
          <p:cNvSpPr>
            <a:spLocks noChangeArrowheads="1"/>
          </p:cNvSpPr>
          <p:nvPr/>
        </p:nvSpPr>
        <p:spPr bwMode="auto">
          <a:xfrm>
            <a:off x="8301038" y="6246813"/>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7881" name="Text Box 9"/>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Deberes sobre el componente AMBIENTE DE CONTROL</a:t>
            </a:r>
            <a:endParaRPr lang="es-ES_tradnl" altLang="es-CR" sz="1800" b="1" i="1" smtClean="0">
              <a:effectLst>
                <a:outerShdw blurRad="38100" dist="38100" dir="2700000" algn="tl">
                  <a:srgbClr val="FFFFFF"/>
                </a:outerShdw>
              </a:effectLst>
              <a:latin typeface="Verdana" pitchFamily="34" charset="0"/>
            </a:endParaRPr>
          </a:p>
        </p:txBody>
      </p:sp>
      <p:sp>
        <p:nvSpPr>
          <p:cNvPr id="26629" name="Line 10"/>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030"/>
          <p:cNvSpPr txBox="1">
            <a:spLocks noChangeArrowheads="1"/>
          </p:cNvSpPr>
          <p:nvPr/>
        </p:nvSpPr>
        <p:spPr bwMode="auto">
          <a:xfrm>
            <a:off x="1066800" y="1371600"/>
            <a:ext cx="7239000" cy="3662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 typeface="Wingdings" panose="05000000000000000000" pitchFamily="2" charset="2"/>
              <a:buChar char="§"/>
            </a:pPr>
            <a:r>
              <a:rPr lang="es-ES" altLang="es-CR" sz="1800">
                <a:latin typeface="Arial" panose="020B0604020202020204" pitchFamily="34" charset="0"/>
                <a:cs typeface="Times New Roman" panose="02020603050405020304" pitchFamily="18" charset="0"/>
              </a:rPr>
              <a:t>Identificar y analizar los riesgos relevantes asociados al logro de los objetivos y las metas institucionales.</a:t>
            </a:r>
            <a:endParaRPr lang="es-CR" altLang="es-CR" sz="1800">
              <a:latin typeface="Arial" panose="020B0604020202020204" pitchFamily="34" charset="0"/>
              <a:cs typeface="Times New Roman" panose="02020603050405020304" pitchFamily="18" charset="0"/>
            </a:endParaRPr>
          </a:p>
          <a:p>
            <a:pPr>
              <a:spcBef>
                <a:spcPct val="0"/>
              </a:spcBef>
              <a:buSzTx/>
              <a:buFont typeface="Wingdings" panose="05000000000000000000" pitchFamily="2" charset="2"/>
              <a:buChar char="§"/>
            </a:pPr>
            <a:endParaRPr lang="es-ES" altLang="es-CR" sz="1800">
              <a:latin typeface="Arial" panose="020B0604020202020204" pitchFamily="34" charset="0"/>
              <a:cs typeface="Times New Roman" panose="02020603050405020304" pitchFamily="18" charset="0"/>
            </a:endParaRPr>
          </a:p>
          <a:p>
            <a:pPr>
              <a:spcBef>
                <a:spcPct val="0"/>
              </a:spcBef>
              <a:buSzTx/>
              <a:buFont typeface="Wingdings" panose="05000000000000000000" pitchFamily="2" charset="2"/>
              <a:buChar char="§"/>
            </a:pPr>
            <a:r>
              <a:rPr lang="es-ES" altLang="es-CR" sz="1800">
                <a:latin typeface="Arial" panose="020B0604020202020204" pitchFamily="34" charset="0"/>
                <a:cs typeface="Times New Roman" panose="02020603050405020304" pitchFamily="18" charset="0"/>
              </a:rPr>
              <a:t>Analizar el efecto posible de los riesgos identificados, su importancia y la probabilidad de que ocurran, y decidir las acciones que se tomarán para administrarlos.</a:t>
            </a:r>
            <a:endParaRPr lang="es-CR" altLang="es-CR" sz="1800">
              <a:latin typeface="Arial" panose="020B0604020202020204" pitchFamily="34" charset="0"/>
              <a:cs typeface="Times New Roman" panose="02020603050405020304" pitchFamily="18" charset="0"/>
            </a:endParaRPr>
          </a:p>
          <a:p>
            <a:pPr>
              <a:spcBef>
                <a:spcPct val="0"/>
              </a:spcBef>
              <a:buSzTx/>
              <a:buFont typeface="Wingdings" panose="05000000000000000000" pitchFamily="2" charset="2"/>
              <a:buChar char="§"/>
            </a:pPr>
            <a:endParaRPr lang="es-ES" altLang="es-CR" sz="1800">
              <a:latin typeface="Arial" panose="020B0604020202020204" pitchFamily="34" charset="0"/>
              <a:cs typeface="Times New Roman" panose="02020603050405020304" pitchFamily="18" charset="0"/>
            </a:endParaRPr>
          </a:p>
          <a:p>
            <a:pPr>
              <a:spcBef>
                <a:spcPct val="0"/>
              </a:spcBef>
              <a:buSzTx/>
              <a:buFont typeface="Wingdings" panose="05000000000000000000" pitchFamily="2" charset="2"/>
              <a:buChar char="§"/>
            </a:pPr>
            <a:r>
              <a:rPr lang="es-ES" altLang="es-CR" sz="1800">
                <a:latin typeface="Arial" panose="020B0604020202020204" pitchFamily="34" charset="0"/>
                <a:cs typeface="Times New Roman" panose="02020603050405020304" pitchFamily="18" charset="0"/>
              </a:rPr>
              <a:t>Adoptar las medidas necesarias para el funcionamiento adecuado del sistema de valoración del riesgo y para ubicarse por lo menos en un nivel de riesgo organizacional aceptable.</a:t>
            </a:r>
            <a:endParaRPr lang="es-CR" altLang="es-CR" sz="1800">
              <a:latin typeface="Arial" panose="020B0604020202020204" pitchFamily="34" charset="0"/>
              <a:cs typeface="Times New Roman" panose="02020603050405020304" pitchFamily="18" charset="0"/>
            </a:endParaRPr>
          </a:p>
          <a:p>
            <a:pPr>
              <a:spcBef>
                <a:spcPct val="0"/>
              </a:spcBef>
              <a:buSzTx/>
              <a:buFont typeface="Wingdings" panose="05000000000000000000" pitchFamily="2" charset="2"/>
              <a:buChar char="§"/>
            </a:pPr>
            <a:endParaRPr lang="es-ES" altLang="es-CR" sz="1800">
              <a:latin typeface="Arial" panose="020B0604020202020204" pitchFamily="34" charset="0"/>
              <a:cs typeface="Times New Roman" panose="02020603050405020304" pitchFamily="18" charset="0"/>
            </a:endParaRPr>
          </a:p>
          <a:p>
            <a:pPr>
              <a:spcBef>
                <a:spcPct val="0"/>
              </a:spcBef>
              <a:buSzTx/>
              <a:buFont typeface="Wingdings" panose="05000000000000000000" pitchFamily="2" charset="2"/>
              <a:buChar char="§"/>
            </a:pPr>
            <a:r>
              <a:rPr lang="es-ES" altLang="es-CR" sz="1800">
                <a:latin typeface="Arial" panose="020B0604020202020204" pitchFamily="34" charset="0"/>
                <a:cs typeface="Times New Roman" panose="02020603050405020304" pitchFamily="18" charset="0"/>
              </a:rPr>
              <a:t>Establecer los mecanismos operativos que minimicen el riesgo en las acciones por ejecutar.</a:t>
            </a:r>
            <a:endParaRPr lang="es-ES_tradnl" altLang="es-CR" sz="1800">
              <a:latin typeface="Arial" panose="020B0604020202020204" pitchFamily="34" charset="0"/>
              <a:cs typeface="Times New Roman" panose="02020603050405020304" pitchFamily="18" charset="0"/>
            </a:endParaRPr>
          </a:p>
        </p:txBody>
      </p:sp>
      <p:sp>
        <p:nvSpPr>
          <p:cNvPr id="27651" name="AutoShape 1031">
            <a:hlinkClick r:id="rId2" action="ppaction://hlinksldjump"/>
          </p:cNvPr>
          <p:cNvSpPr>
            <a:spLocks noChangeArrowheads="1"/>
          </p:cNvSpPr>
          <p:nvPr/>
        </p:nvSpPr>
        <p:spPr bwMode="auto">
          <a:xfrm>
            <a:off x="8301038" y="6246813"/>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8905" name="Text Box 1033"/>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Deberes sobre el componente VALORACIÓN DE RIESGOS</a:t>
            </a:r>
            <a:endParaRPr lang="es-ES_tradnl" altLang="es-CR" sz="1800" b="1" i="1" smtClean="0">
              <a:effectLst>
                <a:outerShdw blurRad="38100" dist="38100" dir="2700000" algn="tl">
                  <a:srgbClr val="FFFFFF"/>
                </a:outerShdw>
              </a:effectLst>
              <a:latin typeface="Verdana" pitchFamily="34" charset="0"/>
            </a:endParaRPr>
          </a:p>
        </p:txBody>
      </p:sp>
      <p:sp>
        <p:nvSpPr>
          <p:cNvPr id="27653" name="Line 1034"/>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5" name="Text Box 5"/>
          <p:cNvSpPr txBox="1">
            <a:spLocks noChangeArrowheads="1"/>
          </p:cNvSpPr>
          <p:nvPr/>
        </p:nvSpPr>
        <p:spPr bwMode="auto">
          <a:xfrm>
            <a:off x="381000" y="990600"/>
            <a:ext cx="8382000" cy="531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952500" indent="-3810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FontTx/>
              <a:buChar char="•"/>
              <a:defRPr/>
            </a:pPr>
            <a:r>
              <a:rPr lang="es-ES" altLang="es-CR" sz="1800" smtClean="0">
                <a:effectLst>
                  <a:outerShdw blurRad="38100" dist="38100" dir="2700000" algn="tl">
                    <a:srgbClr val="FFFFFF"/>
                  </a:outerShdw>
                </a:effectLst>
                <a:latin typeface="Verdana" pitchFamily="34" charset="0"/>
              </a:rPr>
              <a:t>Documentar, mantener actualizados y divulgar internamente, las políticas, las normas y los procedimientos de control para el cumplimiento del S.C.I. y la prevención de todo aspecto que conlleve a desviar los objetivos y las metas trazados.</a:t>
            </a:r>
          </a:p>
          <a:p>
            <a:pPr>
              <a:buFontTx/>
              <a:buChar char="•"/>
              <a:defRPr/>
            </a:pPr>
            <a:endParaRPr lang="es-ES" altLang="es-CR" sz="1800" smtClean="0">
              <a:effectLst>
                <a:outerShdw blurRad="38100" dist="38100" dir="2700000" algn="tl">
                  <a:srgbClr val="FFFFFF"/>
                </a:outerShdw>
              </a:effectLst>
              <a:latin typeface="Verdana" pitchFamily="34" charset="0"/>
            </a:endParaRPr>
          </a:p>
          <a:p>
            <a:pPr>
              <a:buFontTx/>
              <a:buChar char="•"/>
              <a:defRPr/>
            </a:pPr>
            <a:r>
              <a:rPr lang="es-ES" altLang="es-CR" sz="1800" smtClean="0">
                <a:effectLst>
                  <a:outerShdw blurRad="38100" dist="38100" dir="2700000" algn="tl">
                    <a:srgbClr val="FFFFFF"/>
                  </a:outerShdw>
                </a:effectLst>
                <a:latin typeface="Verdana" pitchFamily="34" charset="0"/>
              </a:rPr>
              <a:t>Documentar, mantener actualizados y divulgar internamente las políticas y los procedimientos que definan claramente:</a:t>
            </a:r>
            <a:endParaRPr lang="es-CR" altLang="es-CR" sz="1800" smtClean="0">
              <a:effectLst>
                <a:outerShdw blurRad="38100" dist="38100" dir="2700000" algn="tl">
                  <a:srgbClr val="FFFFFF"/>
                </a:outerShdw>
              </a:effectLst>
              <a:latin typeface="Verdana" pitchFamily="34" charset="0"/>
            </a:endParaRPr>
          </a:p>
          <a:p>
            <a:pPr>
              <a:buFontTx/>
              <a:buChar char="•"/>
              <a:defRPr/>
            </a:pPr>
            <a:endParaRPr lang="es-ES" altLang="es-CR" sz="1800" smtClean="0">
              <a:effectLst>
                <a:outerShdw blurRad="38100" dist="38100" dir="2700000" algn="tl">
                  <a:srgbClr val="FFFFFF"/>
                </a:outerShdw>
              </a:effectLst>
              <a:latin typeface="Verdana" pitchFamily="34" charset="0"/>
            </a:endParaRPr>
          </a:p>
          <a:p>
            <a:pPr lvl="1">
              <a:buFontTx/>
              <a:buChar char="•"/>
              <a:defRPr/>
            </a:pPr>
            <a:r>
              <a:rPr lang="es-ES" altLang="es-CR" sz="1800" smtClean="0">
                <a:effectLst>
                  <a:outerShdw blurRad="38100" dist="38100" dir="2700000" algn="tl">
                    <a:srgbClr val="FFFFFF"/>
                  </a:outerShdw>
                </a:effectLst>
                <a:latin typeface="Verdana" pitchFamily="34" charset="0"/>
              </a:rPr>
              <a:t>La autoridad y responsabilidad de los funcionarios encargados de autorizar y aprobar las operaciones de la institución.</a:t>
            </a:r>
          </a:p>
          <a:p>
            <a:pPr lvl="1">
              <a:buFontTx/>
              <a:buChar char="•"/>
              <a:defRPr/>
            </a:pPr>
            <a:r>
              <a:rPr lang="es-ES" altLang="es-CR" sz="1800" smtClean="0">
                <a:effectLst>
                  <a:outerShdw blurRad="38100" dist="38100" dir="2700000" algn="tl">
                    <a:srgbClr val="FFFFFF"/>
                  </a:outerShdw>
                </a:effectLst>
                <a:latin typeface="Verdana" pitchFamily="34" charset="0"/>
              </a:rPr>
              <a:t>La protección y conservación de todos los activos institucionales.</a:t>
            </a:r>
          </a:p>
          <a:p>
            <a:pPr lvl="1">
              <a:buFontTx/>
              <a:buChar char="•"/>
              <a:defRPr/>
            </a:pPr>
            <a:r>
              <a:rPr lang="es-ES" altLang="es-CR" sz="1800" smtClean="0">
                <a:effectLst>
                  <a:outerShdw blurRad="38100" dist="38100" dir="2700000" algn="tl">
                    <a:srgbClr val="FFFFFF"/>
                  </a:outerShdw>
                </a:effectLst>
                <a:latin typeface="Verdana" pitchFamily="34" charset="0"/>
              </a:rPr>
              <a:t>El diseño y uso de documentos y registros que coadyuven en la anotación adecuada de las transacciones y los hechos significativos que se realicen en la institución..</a:t>
            </a:r>
          </a:p>
          <a:p>
            <a:pPr lvl="1">
              <a:buFontTx/>
              <a:buChar char="•"/>
              <a:defRPr/>
            </a:pPr>
            <a:r>
              <a:rPr lang="es-ES" altLang="es-CR" sz="1800" smtClean="0">
                <a:effectLst>
                  <a:outerShdw blurRad="38100" dist="38100" dir="2700000" algn="tl">
                    <a:srgbClr val="FFFFFF"/>
                  </a:outerShdw>
                </a:effectLst>
                <a:latin typeface="Verdana" pitchFamily="34" charset="0"/>
              </a:rPr>
              <a:t>Los controles generales comunes a todos los sistemas de información computarizados y los controles de aplicación específicos para el procesamiento de datos con software de aplicación.</a:t>
            </a:r>
            <a:endParaRPr lang="es-ES_tradnl" altLang="es-CR" sz="1800" smtClean="0">
              <a:effectLst>
                <a:outerShdw blurRad="38100" dist="38100" dir="2700000" algn="tl">
                  <a:srgbClr val="FFFFFF"/>
                </a:outerShdw>
              </a:effectLst>
              <a:latin typeface="Verdana" pitchFamily="34" charset="0"/>
            </a:endParaRPr>
          </a:p>
        </p:txBody>
      </p:sp>
      <p:sp>
        <p:nvSpPr>
          <p:cNvPr id="28675" name="AutoShape 6">
            <a:hlinkClick r:id="rId2" action="ppaction://hlinksldjump"/>
          </p:cNvPr>
          <p:cNvSpPr>
            <a:spLocks noChangeArrowheads="1"/>
          </p:cNvSpPr>
          <p:nvPr/>
        </p:nvSpPr>
        <p:spPr bwMode="auto">
          <a:xfrm>
            <a:off x="8301038" y="6246813"/>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09928" name="Text Box 8"/>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Deberes sobre el componente ACTIVIDADES DE CONTROL</a:t>
            </a:r>
            <a:endParaRPr lang="es-ES_tradnl" altLang="es-CR" sz="1800" b="1" i="1" smtClean="0">
              <a:effectLst>
                <a:outerShdw blurRad="38100" dist="38100" dir="2700000" algn="tl">
                  <a:srgbClr val="FFFFFF"/>
                </a:outerShdw>
              </a:effectLst>
              <a:latin typeface="Verdana" pitchFamily="34" charset="0"/>
            </a:endParaRPr>
          </a:p>
        </p:txBody>
      </p:sp>
      <p:sp>
        <p:nvSpPr>
          <p:cNvPr id="28677" name="Line 9"/>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50" name="Text Box 6"/>
          <p:cNvSpPr txBox="1">
            <a:spLocks noChangeArrowheads="1"/>
          </p:cNvSpPr>
          <p:nvPr/>
        </p:nvSpPr>
        <p:spPr bwMode="auto">
          <a:xfrm>
            <a:off x="914400" y="1219200"/>
            <a:ext cx="7696200" cy="421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952500" indent="-3810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FontTx/>
              <a:buChar char="•"/>
              <a:defRPr/>
            </a:pPr>
            <a:r>
              <a:rPr lang="es-ES" altLang="es-CR" sz="1800" smtClean="0">
                <a:effectLst>
                  <a:outerShdw blurRad="38100" dist="38100" dir="2700000" algn="tl">
                    <a:srgbClr val="FFFFFF"/>
                  </a:outerShdw>
                </a:effectLst>
                <a:latin typeface="Verdana" pitchFamily="34" charset="0"/>
              </a:rPr>
              <a:t>Contar con procesos que permitan identificar y registrar información confiable, relevante, pertinente y oportuna; asimismo, que la información sea comunicada a la administración activa que la necesite, en la forma y dentro del plazo requeridos para el cumplimiento adecuado de sus responsabilidades, incluidas las de control interno.</a:t>
            </a:r>
            <a:endParaRPr lang="es-CR" altLang="es-CR" sz="1800" smtClean="0">
              <a:effectLst>
                <a:outerShdw blurRad="38100" dist="38100" dir="2700000" algn="tl">
                  <a:srgbClr val="FFFFFF"/>
                </a:outerShdw>
              </a:effectLst>
              <a:latin typeface="Verdana" pitchFamily="34" charset="0"/>
            </a:endParaRPr>
          </a:p>
          <a:p>
            <a:pPr>
              <a:buFontTx/>
              <a:buChar char="•"/>
              <a:defRPr/>
            </a:pPr>
            <a:endParaRPr lang="es-ES" altLang="es-CR" sz="1800" smtClean="0">
              <a:effectLst>
                <a:outerShdw blurRad="38100" dist="38100" dir="2700000" algn="tl">
                  <a:srgbClr val="FFFFFF"/>
                </a:outerShdw>
              </a:effectLst>
              <a:latin typeface="Verdana" pitchFamily="34" charset="0"/>
            </a:endParaRPr>
          </a:p>
          <a:p>
            <a:pPr>
              <a:buFontTx/>
              <a:buChar char="•"/>
              <a:defRPr/>
            </a:pPr>
            <a:r>
              <a:rPr lang="es-ES" altLang="es-CR" sz="1800" smtClean="0">
                <a:effectLst>
                  <a:outerShdw blurRad="38100" dist="38100" dir="2700000" algn="tl">
                    <a:srgbClr val="FFFFFF"/>
                  </a:outerShdw>
                </a:effectLst>
                <a:latin typeface="Verdana" pitchFamily="34" charset="0"/>
              </a:rPr>
              <a:t>Armonizar los sistemas de información con los objetivos institucionales y verificar que sean adecuados para el cuido y manejo eficientes de los recursos públicos.</a:t>
            </a:r>
            <a:endParaRPr lang="es-CR" altLang="es-CR" sz="1800" smtClean="0">
              <a:effectLst>
                <a:outerShdw blurRad="38100" dist="38100" dir="2700000" algn="tl">
                  <a:srgbClr val="FFFFFF"/>
                </a:outerShdw>
              </a:effectLst>
              <a:latin typeface="Verdana" pitchFamily="34" charset="0"/>
            </a:endParaRPr>
          </a:p>
          <a:p>
            <a:pPr>
              <a:buFontTx/>
              <a:buChar char="•"/>
              <a:defRPr/>
            </a:pPr>
            <a:endParaRPr lang="es-ES" altLang="es-CR" sz="1800" smtClean="0">
              <a:effectLst>
                <a:outerShdw blurRad="38100" dist="38100" dir="2700000" algn="tl">
                  <a:srgbClr val="FFFFFF"/>
                </a:outerShdw>
              </a:effectLst>
              <a:latin typeface="Verdana" pitchFamily="34" charset="0"/>
            </a:endParaRPr>
          </a:p>
          <a:p>
            <a:pPr>
              <a:buFontTx/>
              <a:buChar char="•"/>
              <a:defRPr/>
            </a:pPr>
            <a:r>
              <a:rPr lang="es-ES" altLang="es-CR" sz="1800" smtClean="0">
                <a:effectLst>
                  <a:outerShdw blurRad="38100" dist="38100" dir="2700000" algn="tl">
                    <a:srgbClr val="FFFFFF"/>
                  </a:outerShdw>
                </a:effectLst>
                <a:latin typeface="Verdana" pitchFamily="34" charset="0"/>
              </a:rPr>
              <a:t>Establecer las políticas, los procedimientos y recursos para disponer de un archivo institucional, de conformidad con lo señalado en el ordenamiento jurídico y técnico.</a:t>
            </a:r>
          </a:p>
          <a:p>
            <a:pPr>
              <a:buFontTx/>
              <a:buChar char="•"/>
              <a:defRPr/>
            </a:pPr>
            <a:endParaRPr lang="es-ES_tradnl" altLang="es-CR" sz="1800" smtClean="0">
              <a:effectLst>
                <a:outerShdw blurRad="38100" dist="38100" dir="2700000" algn="tl">
                  <a:srgbClr val="FFFFFF"/>
                </a:outerShdw>
              </a:effectLst>
              <a:latin typeface="Verdana" pitchFamily="34" charset="0"/>
            </a:endParaRPr>
          </a:p>
        </p:txBody>
      </p:sp>
      <p:sp>
        <p:nvSpPr>
          <p:cNvPr id="29699" name="AutoShape 7">
            <a:hlinkClick r:id="rId2" action="ppaction://hlinksldjump"/>
          </p:cNvPr>
          <p:cNvSpPr>
            <a:spLocks noChangeArrowheads="1"/>
          </p:cNvSpPr>
          <p:nvPr/>
        </p:nvSpPr>
        <p:spPr bwMode="auto">
          <a:xfrm>
            <a:off x="8301038" y="6246813"/>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10953" name="Text Box 9"/>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Deberes sobre el componente SISTEMAS DE INFORMACIÓN</a:t>
            </a:r>
            <a:endParaRPr lang="es-ES_tradnl" altLang="es-CR" sz="1800" b="1" i="1" smtClean="0">
              <a:effectLst>
                <a:outerShdw blurRad="38100" dist="38100" dir="2700000" algn="tl">
                  <a:srgbClr val="FFFFFF"/>
                </a:outerShdw>
              </a:effectLst>
              <a:latin typeface="Verdana" pitchFamily="34" charset="0"/>
            </a:endParaRPr>
          </a:p>
        </p:txBody>
      </p:sp>
      <p:sp>
        <p:nvSpPr>
          <p:cNvPr id="29701" name="Line 10"/>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3" name="Text Box 5"/>
          <p:cNvSpPr txBox="1">
            <a:spLocks noChangeArrowheads="1"/>
          </p:cNvSpPr>
          <p:nvPr/>
        </p:nvSpPr>
        <p:spPr bwMode="auto">
          <a:xfrm>
            <a:off x="457200" y="1219200"/>
            <a:ext cx="8382000" cy="421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defRPr sz="2400">
                <a:solidFill>
                  <a:schemeClr val="tx1"/>
                </a:solidFill>
                <a:latin typeface="Times New Roman" pitchFamily="18" charset="0"/>
              </a:defRPr>
            </a:lvl1pPr>
            <a:lvl2pPr marL="952500" indent="-3810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FontTx/>
              <a:buChar char="•"/>
              <a:defRPr/>
            </a:pPr>
            <a:r>
              <a:rPr lang="es-ES" altLang="es-CR" sz="1800" smtClean="0">
                <a:effectLst>
                  <a:outerShdw blurRad="38100" dist="38100" dir="2700000" algn="tl">
                    <a:srgbClr val="FFFFFF"/>
                  </a:outerShdw>
                </a:effectLst>
                <a:latin typeface="Verdana" pitchFamily="34" charset="0"/>
              </a:rPr>
              <a:t>Que los funcionarios responsabilizados realicen continuamente las acciones de control y prevención en el curso de las operaciones normales integradas a tales acciones.</a:t>
            </a:r>
            <a:endParaRPr lang="es-CR" altLang="es-CR" sz="1800" smtClean="0">
              <a:effectLst>
                <a:outerShdw blurRad="38100" dist="38100" dir="2700000" algn="tl">
                  <a:srgbClr val="FFFFFF"/>
                </a:outerShdw>
              </a:effectLst>
              <a:latin typeface="Verdana" pitchFamily="34" charset="0"/>
            </a:endParaRPr>
          </a:p>
          <a:p>
            <a:pPr>
              <a:buFontTx/>
              <a:buChar char="•"/>
              <a:defRPr/>
            </a:pPr>
            <a:endParaRPr lang="es-ES" altLang="es-CR" sz="1800" smtClean="0">
              <a:effectLst>
                <a:outerShdw blurRad="38100" dist="38100" dir="2700000" algn="tl">
                  <a:srgbClr val="FFFFFF"/>
                </a:outerShdw>
              </a:effectLst>
              <a:latin typeface="Verdana" pitchFamily="34" charset="0"/>
            </a:endParaRPr>
          </a:p>
          <a:p>
            <a:pPr>
              <a:buFontTx/>
              <a:buChar char="•"/>
              <a:defRPr/>
            </a:pPr>
            <a:r>
              <a:rPr lang="es-ES" altLang="es-CR" sz="1800" smtClean="0">
                <a:effectLst>
                  <a:outerShdw blurRad="38100" dist="38100" dir="2700000" algn="tl">
                    <a:srgbClr val="FFFFFF"/>
                  </a:outerShdw>
                </a:effectLst>
                <a:latin typeface="Verdana" pitchFamily="34" charset="0"/>
              </a:rPr>
              <a:t>Que la administración activa realice, por lo menos </a:t>
            </a:r>
            <a:r>
              <a:rPr lang="es-ES" altLang="es-CR" sz="1800" b="1" smtClean="0">
                <a:effectLst>
                  <a:outerShdw blurRad="38100" dist="38100" dir="2700000" algn="tl">
                    <a:srgbClr val="FFFFFF"/>
                  </a:outerShdw>
                </a:effectLst>
                <a:latin typeface="Verdana" pitchFamily="34" charset="0"/>
              </a:rPr>
              <a:t>una vez al año, las autoevaluaciones que conduzcan al perfeccionamiento del sistema de control interno</a:t>
            </a:r>
            <a:r>
              <a:rPr lang="es-ES" altLang="es-CR" sz="1800" smtClean="0">
                <a:effectLst>
                  <a:outerShdw blurRad="38100" dist="38100" dir="2700000" algn="tl">
                    <a:srgbClr val="FFFFFF"/>
                  </a:outerShdw>
                </a:effectLst>
                <a:latin typeface="Verdana" pitchFamily="34" charset="0"/>
              </a:rPr>
              <a:t> del cual es responsable.  Asimismo, que pueda detectar cualquier desvío que aleje a la organización del cumplimiento de sus objetivos.</a:t>
            </a:r>
            <a:endParaRPr lang="es-CR" altLang="es-CR" sz="1800" smtClean="0">
              <a:effectLst>
                <a:outerShdw blurRad="38100" dist="38100" dir="2700000" algn="tl">
                  <a:srgbClr val="FFFFFF"/>
                </a:outerShdw>
              </a:effectLst>
              <a:latin typeface="Verdana" pitchFamily="34" charset="0"/>
            </a:endParaRPr>
          </a:p>
          <a:p>
            <a:pPr>
              <a:buFontTx/>
              <a:buChar char="•"/>
              <a:defRPr/>
            </a:pPr>
            <a:endParaRPr lang="es-ES" altLang="es-CR" sz="1800" smtClean="0">
              <a:effectLst>
                <a:outerShdw blurRad="38100" dist="38100" dir="2700000" algn="tl">
                  <a:srgbClr val="FFFFFF"/>
                </a:outerShdw>
              </a:effectLst>
              <a:latin typeface="Verdana" pitchFamily="34" charset="0"/>
            </a:endParaRPr>
          </a:p>
          <a:p>
            <a:pPr>
              <a:buFontTx/>
              <a:buChar char="•"/>
              <a:defRPr/>
            </a:pPr>
            <a:r>
              <a:rPr lang="es-ES" altLang="es-CR" sz="1800" smtClean="0">
                <a:effectLst>
                  <a:outerShdw blurRad="38100" dist="38100" dir="2700000" algn="tl">
                    <a:srgbClr val="FFFFFF"/>
                  </a:outerShdw>
                </a:effectLst>
                <a:latin typeface="Verdana" pitchFamily="34" charset="0"/>
              </a:rPr>
              <a:t>Que sean implantados los resultados de las evaluaciones periódicas que realizan la administración activa, la auditoría interna, la Contraloría General de la República, la auditoría externa y demás instituciones de control y fiscalización que correspondan, dentro de los diez días hábiles siguientes a su notificación.</a:t>
            </a:r>
            <a:endParaRPr lang="es-ES_tradnl" altLang="es-CR" sz="1800" smtClean="0">
              <a:effectLst>
                <a:outerShdw blurRad="38100" dist="38100" dir="2700000" algn="tl">
                  <a:srgbClr val="FFFFFF"/>
                </a:outerShdw>
              </a:effectLst>
              <a:latin typeface="Verdana" pitchFamily="34" charset="0"/>
            </a:endParaRPr>
          </a:p>
        </p:txBody>
      </p:sp>
      <p:sp>
        <p:nvSpPr>
          <p:cNvPr id="30723" name="AutoShape 6">
            <a:hlinkClick r:id="rId2" action="ppaction://hlinksldjump"/>
          </p:cNvPr>
          <p:cNvSpPr>
            <a:spLocks noChangeArrowheads="1"/>
          </p:cNvSpPr>
          <p:nvPr/>
        </p:nvSpPr>
        <p:spPr bwMode="auto">
          <a:xfrm>
            <a:off x="8301038" y="6246813"/>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11976" name="Text Box 8"/>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Deberes sobre el componente SEGUIMIENTO DEL S.C.I.</a:t>
            </a:r>
            <a:endParaRPr lang="es-ES_tradnl" altLang="es-CR" sz="1800" b="1" i="1" smtClean="0">
              <a:effectLst>
                <a:outerShdw blurRad="38100" dist="38100" dir="2700000" algn="tl">
                  <a:srgbClr val="FFFFFF"/>
                </a:outerShdw>
              </a:effectLst>
              <a:latin typeface="Verdana" pitchFamily="34" charset="0"/>
            </a:endParaRPr>
          </a:p>
        </p:txBody>
      </p:sp>
      <p:sp>
        <p:nvSpPr>
          <p:cNvPr id="30725" name="Line 9"/>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914400" y="152400"/>
            <a:ext cx="7010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eaLnBrk="1" hangingPunct="1">
              <a:buClr>
                <a:schemeClr val="accent2"/>
              </a:buClr>
              <a:buSzPct val="80000"/>
              <a:buFont typeface="Wingdings" panose="05000000000000000000" pitchFamily="2" charset="2"/>
              <a:buNone/>
            </a:pPr>
            <a:r>
              <a:rPr lang="es-CR" altLang="es-CR" sz="2400" b="1">
                <a:latin typeface="Arial" panose="020B0604020202020204" pitchFamily="34" charset="0"/>
              </a:rPr>
              <a:t>EL SISTEMA DE CONTROL INTERNO (SCI)</a:t>
            </a:r>
          </a:p>
        </p:txBody>
      </p:sp>
      <p:sp>
        <p:nvSpPr>
          <p:cNvPr id="4099" name="Text Box 3"/>
          <p:cNvSpPr txBox="1">
            <a:spLocks noChangeArrowheads="1"/>
          </p:cNvSpPr>
          <p:nvPr/>
        </p:nvSpPr>
        <p:spPr bwMode="auto">
          <a:xfrm>
            <a:off x="457200" y="685800"/>
            <a:ext cx="786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eaLnBrk="1" hangingPunct="1">
              <a:spcBef>
                <a:spcPct val="20000"/>
              </a:spcBef>
              <a:buClr>
                <a:schemeClr val="hlink"/>
              </a:buClr>
              <a:buSzPct val="80000"/>
              <a:buFont typeface="Wingdings" panose="05000000000000000000" pitchFamily="2" charset="2"/>
              <a:buNone/>
            </a:pPr>
            <a:r>
              <a:rPr lang="es-CR" altLang="es-CR" sz="2400" b="1">
                <a:latin typeface="Arial" panose="020B0604020202020204" pitchFamily="34" charset="0"/>
              </a:rPr>
              <a:t>  APOYA  LA GESTIÓN ADMINISTRATIVA</a:t>
            </a:r>
            <a:endParaRPr lang="es-ES" altLang="es-CR" sz="2400"/>
          </a:p>
        </p:txBody>
      </p:sp>
      <p:pic>
        <p:nvPicPr>
          <p:cNvPr id="4100" name="Picture 4" descr="PE01561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36938" y="1752600"/>
            <a:ext cx="2238375" cy="193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1" name="Group 5"/>
          <p:cNvGrpSpPr>
            <a:grpSpLocks/>
          </p:cNvGrpSpPr>
          <p:nvPr/>
        </p:nvGrpSpPr>
        <p:grpSpPr bwMode="auto">
          <a:xfrm>
            <a:off x="1636713" y="4210050"/>
            <a:ext cx="1514475" cy="1858963"/>
            <a:chOff x="768" y="2520"/>
            <a:chExt cx="1009" cy="1272"/>
          </a:xfrm>
        </p:grpSpPr>
        <p:sp>
          <p:nvSpPr>
            <p:cNvPr id="4113" name="Line 6"/>
            <p:cNvSpPr>
              <a:spLocks noChangeShapeType="1"/>
            </p:cNvSpPr>
            <p:nvPr/>
          </p:nvSpPr>
          <p:spPr bwMode="auto">
            <a:xfrm>
              <a:off x="768" y="3540"/>
              <a:ext cx="1009" cy="0"/>
            </a:xfrm>
            <a:prstGeom prst="line">
              <a:avLst/>
            </a:prstGeom>
            <a:noFill/>
            <a:ln w="127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114" name="Line 7"/>
            <p:cNvSpPr>
              <a:spLocks noChangeShapeType="1"/>
            </p:cNvSpPr>
            <p:nvPr/>
          </p:nvSpPr>
          <p:spPr bwMode="auto">
            <a:xfrm>
              <a:off x="768" y="3288"/>
              <a:ext cx="1009" cy="0"/>
            </a:xfrm>
            <a:prstGeom prst="line">
              <a:avLst/>
            </a:prstGeom>
            <a:noFill/>
            <a:ln w="127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115" name="Line 8"/>
            <p:cNvSpPr>
              <a:spLocks noChangeShapeType="1"/>
            </p:cNvSpPr>
            <p:nvPr/>
          </p:nvSpPr>
          <p:spPr bwMode="auto">
            <a:xfrm>
              <a:off x="768" y="3036"/>
              <a:ext cx="1009" cy="0"/>
            </a:xfrm>
            <a:prstGeom prst="line">
              <a:avLst/>
            </a:prstGeom>
            <a:noFill/>
            <a:ln w="127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116" name="Line 9"/>
            <p:cNvSpPr>
              <a:spLocks noChangeShapeType="1"/>
            </p:cNvSpPr>
            <p:nvPr/>
          </p:nvSpPr>
          <p:spPr bwMode="auto">
            <a:xfrm>
              <a:off x="768" y="2772"/>
              <a:ext cx="1008" cy="0"/>
            </a:xfrm>
            <a:prstGeom prst="line">
              <a:avLst/>
            </a:prstGeom>
            <a:noFill/>
            <a:ln w="127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117" name="Line 10"/>
            <p:cNvSpPr>
              <a:spLocks noChangeShapeType="1"/>
            </p:cNvSpPr>
            <p:nvPr/>
          </p:nvSpPr>
          <p:spPr bwMode="auto">
            <a:xfrm>
              <a:off x="768" y="3792"/>
              <a:ext cx="1009" cy="0"/>
            </a:xfrm>
            <a:prstGeom prst="line">
              <a:avLst/>
            </a:prstGeom>
            <a:noFill/>
            <a:ln w="57150">
              <a:solidFill>
                <a:srgbClr val="CC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118" name="Line 11"/>
            <p:cNvSpPr>
              <a:spLocks noChangeShapeType="1"/>
            </p:cNvSpPr>
            <p:nvPr/>
          </p:nvSpPr>
          <p:spPr bwMode="auto">
            <a:xfrm>
              <a:off x="768" y="2520"/>
              <a:ext cx="1009" cy="0"/>
            </a:xfrm>
            <a:prstGeom prst="line">
              <a:avLst/>
            </a:prstGeom>
            <a:noFill/>
            <a:ln w="127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grpSp>
        <p:nvGrpSpPr>
          <p:cNvPr id="4102" name="Group 12"/>
          <p:cNvGrpSpPr>
            <a:grpSpLocks/>
          </p:cNvGrpSpPr>
          <p:nvPr/>
        </p:nvGrpSpPr>
        <p:grpSpPr bwMode="auto">
          <a:xfrm>
            <a:off x="3149600" y="3894138"/>
            <a:ext cx="3008313" cy="2736850"/>
            <a:chOff x="576" y="1152"/>
            <a:chExt cx="4777" cy="1441"/>
          </a:xfrm>
        </p:grpSpPr>
        <p:sp>
          <p:nvSpPr>
            <p:cNvPr id="4110" name="Rectangle 13"/>
            <p:cNvSpPr>
              <a:spLocks noChangeArrowheads="1"/>
            </p:cNvSpPr>
            <p:nvPr/>
          </p:nvSpPr>
          <p:spPr bwMode="auto">
            <a:xfrm>
              <a:off x="580" y="1156"/>
              <a:ext cx="4639" cy="1276"/>
            </a:xfrm>
            <a:prstGeom prst="rect">
              <a:avLst/>
            </a:prstGeom>
            <a:solidFill>
              <a:srgbClr val="FCFEB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111" name="Freeform 14"/>
            <p:cNvSpPr>
              <a:spLocks/>
            </p:cNvSpPr>
            <p:nvPr/>
          </p:nvSpPr>
          <p:spPr bwMode="auto">
            <a:xfrm>
              <a:off x="576" y="2436"/>
              <a:ext cx="4777" cy="157"/>
            </a:xfrm>
            <a:custGeom>
              <a:avLst/>
              <a:gdLst>
                <a:gd name="T0" fmla="*/ 0 w 4777"/>
                <a:gd name="T1" fmla="*/ 0 h 157"/>
                <a:gd name="T2" fmla="*/ 4624 w 4777"/>
                <a:gd name="T3" fmla="*/ 0 h 157"/>
                <a:gd name="T4" fmla="*/ 4776 w 4777"/>
                <a:gd name="T5" fmla="*/ 156 h 157"/>
                <a:gd name="T6" fmla="*/ 152 w 4777"/>
                <a:gd name="T7" fmla="*/ 156 h 157"/>
                <a:gd name="T8" fmla="*/ 0 w 4777"/>
                <a:gd name="T9" fmla="*/ 0 h 1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77" h="157">
                  <a:moveTo>
                    <a:pt x="0" y="0"/>
                  </a:moveTo>
                  <a:lnTo>
                    <a:pt x="4624" y="0"/>
                  </a:lnTo>
                  <a:lnTo>
                    <a:pt x="4776" y="156"/>
                  </a:lnTo>
                  <a:lnTo>
                    <a:pt x="152" y="156"/>
                  </a:lnTo>
                  <a:lnTo>
                    <a:pt x="0" y="0"/>
                  </a:lnTo>
                </a:path>
              </a:pathLst>
            </a:custGeom>
            <a:solidFill>
              <a:srgbClr val="AD69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112" name="Freeform 15"/>
            <p:cNvSpPr>
              <a:spLocks/>
            </p:cNvSpPr>
            <p:nvPr/>
          </p:nvSpPr>
          <p:spPr bwMode="auto">
            <a:xfrm>
              <a:off x="5223" y="1152"/>
              <a:ext cx="130" cy="1441"/>
            </a:xfrm>
            <a:custGeom>
              <a:avLst/>
              <a:gdLst>
                <a:gd name="T0" fmla="*/ 0 w 130"/>
                <a:gd name="T1" fmla="*/ 0 h 1441"/>
                <a:gd name="T2" fmla="*/ 0 w 130"/>
                <a:gd name="T3" fmla="*/ 1288 h 1441"/>
                <a:gd name="T4" fmla="*/ 129 w 130"/>
                <a:gd name="T5" fmla="*/ 1440 h 1441"/>
                <a:gd name="T6" fmla="*/ 129 w 130"/>
                <a:gd name="T7" fmla="*/ 152 h 1441"/>
                <a:gd name="T8" fmla="*/ 0 w 130"/>
                <a:gd name="T9" fmla="*/ 0 h 14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0" h="1441">
                  <a:moveTo>
                    <a:pt x="0" y="0"/>
                  </a:moveTo>
                  <a:lnTo>
                    <a:pt x="0" y="1288"/>
                  </a:lnTo>
                  <a:lnTo>
                    <a:pt x="129" y="1440"/>
                  </a:lnTo>
                  <a:lnTo>
                    <a:pt x="129" y="152"/>
                  </a:lnTo>
                  <a:lnTo>
                    <a:pt x="0" y="0"/>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4103" name="Text Box 16"/>
          <p:cNvSpPr txBox="1">
            <a:spLocks noChangeArrowheads="1"/>
          </p:cNvSpPr>
          <p:nvPr/>
        </p:nvSpPr>
        <p:spPr bwMode="auto">
          <a:xfrm>
            <a:off x="3652838" y="3886200"/>
            <a:ext cx="1873250" cy="2474913"/>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90500" indent="-190500" defTabSz="762000">
              <a:spcBef>
                <a:spcPct val="20000"/>
              </a:spcBef>
              <a:buSzPct val="100000"/>
              <a:buChar char="•"/>
              <a:defRPr sz="3200">
                <a:solidFill>
                  <a:schemeClr val="tx1"/>
                </a:solidFill>
                <a:latin typeface="Times New Roman" panose="02020603050405020304" pitchFamily="18" charset="0"/>
              </a:defRPr>
            </a:lvl1pPr>
            <a:lvl2pPr marL="579438"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50000"/>
              </a:spcBef>
              <a:buClr>
                <a:schemeClr val="tx1"/>
              </a:buClr>
              <a:buSzTx/>
              <a:buFont typeface="Wingdings" panose="05000000000000000000" pitchFamily="2" charset="2"/>
              <a:buChar char="§"/>
            </a:pPr>
            <a:r>
              <a:rPr lang="es-ES_tradnl" altLang="es-CR" sz="1800">
                <a:solidFill>
                  <a:schemeClr val="bg2"/>
                </a:solidFill>
              </a:rPr>
              <a:t>PLANIFICA</a:t>
            </a:r>
          </a:p>
          <a:p>
            <a:pPr>
              <a:spcBef>
                <a:spcPct val="50000"/>
              </a:spcBef>
              <a:buClr>
                <a:schemeClr val="tx1"/>
              </a:buClr>
              <a:buSzTx/>
              <a:buFont typeface="Wingdings" panose="05000000000000000000" pitchFamily="2" charset="2"/>
              <a:buChar char="§"/>
            </a:pPr>
            <a:r>
              <a:rPr lang="es-ES_tradnl" altLang="es-CR" sz="1800">
                <a:solidFill>
                  <a:schemeClr val="bg2"/>
                </a:solidFill>
              </a:rPr>
              <a:t>ORGANIZA</a:t>
            </a:r>
          </a:p>
          <a:p>
            <a:pPr>
              <a:spcBef>
                <a:spcPct val="50000"/>
              </a:spcBef>
              <a:buClr>
                <a:schemeClr val="tx1"/>
              </a:buClr>
              <a:buSzTx/>
              <a:buFont typeface="Wingdings" panose="05000000000000000000" pitchFamily="2" charset="2"/>
              <a:buChar char="§"/>
            </a:pPr>
            <a:r>
              <a:rPr lang="es-ES_tradnl" altLang="es-CR" sz="1800">
                <a:solidFill>
                  <a:schemeClr val="bg2"/>
                </a:solidFill>
              </a:rPr>
              <a:t>DIRIGE</a:t>
            </a:r>
          </a:p>
          <a:p>
            <a:pPr>
              <a:spcBef>
                <a:spcPct val="50000"/>
              </a:spcBef>
              <a:buClr>
                <a:schemeClr val="tx1"/>
              </a:buClr>
              <a:buSzTx/>
              <a:buFont typeface="Wingdings" panose="05000000000000000000" pitchFamily="2" charset="2"/>
              <a:buChar char="§"/>
            </a:pPr>
            <a:r>
              <a:rPr lang="es-ES_tradnl" altLang="es-CR" sz="1800">
                <a:solidFill>
                  <a:schemeClr val="bg2"/>
                </a:solidFill>
              </a:rPr>
              <a:t>EJECUTA</a:t>
            </a:r>
          </a:p>
          <a:p>
            <a:pPr>
              <a:spcBef>
                <a:spcPct val="50000"/>
              </a:spcBef>
              <a:buClr>
                <a:schemeClr val="tx1"/>
              </a:buClr>
              <a:buSzTx/>
              <a:buFont typeface="Wingdings" panose="05000000000000000000" pitchFamily="2" charset="2"/>
              <a:buChar char="§"/>
            </a:pPr>
            <a:r>
              <a:rPr lang="es-ES_tradnl" altLang="es-CR" sz="1800">
                <a:solidFill>
                  <a:schemeClr val="bg2"/>
                </a:solidFill>
              </a:rPr>
              <a:t>COORDINA </a:t>
            </a:r>
          </a:p>
          <a:p>
            <a:pPr>
              <a:spcBef>
                <a:spcPct val="50000"/>
              </a:spcBef>
              <a:buClr>
                <a:schemeClr val="tx1"/>
              </a:buClr>
              <a:buSzTx/>
              <a:buFont typeface="Wingdings" panose="05000000000000000000" pitchFamily="2" charset="2"/>
              <a:buChar char="§"/>
            </a:pPr>
            <a:r>
              <a:rPr lang="es-ES_tradnl" altLang="es-CR" sz="2000">
                <a:solidFill>
                  <a:schemeClr val="bg2"/>
                </a:solidFill>
              </a:rPr>
              <a:t>CONTROLA</a:t>
            </a:r>
            <a:endParaRPr lang="es-ES_tradnl" altLang="es-CR" sz="2000" b="1">
              <a:solidFill>
                <a:schemeClr val="hlink"/>
              </a:solidFill>
            </a:endParaRPr>
          </a:p>
        </p:txBody>
      </p:sp>
      <p:sp>
        <p:nvSpPr>
          <p:cNvPr id="4104" name="Text Box 17"/>
          <p:cNvSpPr txBox="1">
            <a:spLocks noChangeArrowheads="1"/>
          </p:cNvSpPr>
          <p:nvPr/>
        </p:nvSpPr>
        <p:spPr bwMode="auto">
          <a:xfrm>
            <a:off x="685800" y="2614613"/>
            <a:ext cx="1981200" cy="714375"/>
          </a:xfrm>
          <a:prstGeom prst="rect">
            <a:avLst/>
          </a:prstGeom>
          <a:solidFill>
            <a:srgbClr val="FCFEB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es-CR" altLang="es-CR" sz="2000">
                <a:solidFill>
                  <a:schemeClr val="bg2"/>
                </a:solidFill>
              </a:rPr>
              <a:t>¿Qué hace un Administrador?</a:t>
            </a:r>
            <a:endParaRPr lang="es-ES" altLang="es-CR" sz="2000">
              <a:solidFill>
                <a:schemeClr val="bg2"/>
              </a:solidFill>
            </a:endParaRPr>
          </a:p>
        </p:txBody>
      </p:sp>
      <p:grpSp>
        <p:nvGrpSpPr>
          <p:cNvPr id="4105" name="Group 18"/>
          <p:cNvGrpSpPr>
            <a:grpSpLocks/>
          </p:cNvGrpSpPr>
          <p:nvPr/>
        </p:nvGrpSpPr>
        <p:grpSpPr bwMode="auto">
          <a:xfrm>
            <a:off x="5638800" y="5900738"/>
            <a:ext cx="2036763" cy="280987"/>
            <a:chOff x="3442" y="3629"/>
            <a:chExt cx="1358" cy="192"/>
          </a:xfrm>
        </p:grpSpPr>
        <p:sp>
          <p:nvSpPr>
            <p:cNvPr id="4108" name="Line 19"/>
            <p:cNvSpPr>
              <a:spLocks noChangeShapeType="1"/>
            </p:cNvSpPr>
            <p:nvPr/>
          </p:nvSpPr>
          <p:spPr bwMode="auto">
            <a:xfrm>
              <a:off x="4800" y="3629"/>
              <a:ext cx="0" cy="192"/>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109" name="Line 20"/>
            <p:cNvSpPr>
              <a:spLocks noChangeShapeType="1"/>
            </p:cNvSpPr>
            <p:nvPr/>
          </p:nvSpPr>
          <p:spPr bwMode="auto">
            <a:xfrm flipH="1" flipV="1">
              <a:off x="3442" y="3809"/>
              <a:ext cx="1358" cy="0"/>
            </a:xfrm>
            <a:prstGeom prst="line">
              <a:avLst/>
            </a:prstGeom>
            <a:noFill/>
            <a:ln w="38100">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4106" name="Text Box 21"/>
          <p:cNvSpPr txBox="1">
            <a:spLocks noChangeArrowheads="1"/>
          </p:cNvSpPr>
          <p:nvPr/>
        </p:nvSpPr>
        <p:spPr bwMode="auto">
          <a:xfrm>
            <a:off x="6607175" y="3276600"/>
            <a:ext cx="2232025" cy="2576513"/>
          </a:xfrm>
          <a:prstGeom prst="rect">
            <a:avLst/>
          </a:prstGeom>
          <a:solidFill>
            <a:srgbClr val="FCFEB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50000"/>
              </a:spcBef>
              <a:buSzTx/>
              <a:buFontTx/>
              <a:buNone/>
            </a:pPr>
            <a:r>
              <a:rPr lang="es-CR" altLang="es-CR" sz="1800">
                <a:solidFill>
                  <a:schemeClr val="bg2"/>
                </a:solidFill>
              </a:rPr>
              <a:t>Proceso que procura el logro de lo propuesto en los términos previstos legal y técnicamente hablando. Así como el éxito y la satisfacción del deber cumplido </a:t>
            </a:r>
            <a:endParaRPr lang="es-ES" altLang="es-CR" sz="1800">
              <a:solidFill>
                <a:schemeClr val="bg2"/>
              </a:solidFill>
            </a:endParaRPr>
          </a:p>
        </p:txBody>
      </p:sp>
      <p:sp>
        <p:nvSpPr>
          <p:cNvPr id="4107" name="Line 22"/>
          <p:cNvSpPr>
            <a:spLocks noChangeShapeType="1"/>
          </p:cNvSpPr>
          <p:nvPr/>
        </p:nvSpPr>
        <p:spPr bwMode="auto">
          <a:xfrm flipV="1">
            <a:off x="1600200" y="3657600"/>
            <a:ext cx="0" cy="2438400"/>
          </a:xfrm>
          <a:prstGeom prst="line">
            <a:avLst/>
          </a:prstGeom>
          <a:noFill/>
          <a:ln w="57150" cap="sq">
            <a:solidFill>
              <a:srgbClr val="CC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2" name="Text Box 4"/>
          <p:cNvSpPr txBox="1">
            <a:spLocks noChangeArrowheads="1"/>
          </p:cNvSpPr>
          <p:nvPr/>
        </p:nvSpPr>
        <p:spPr bwMode="auto">
          <a:xfrm>
            <a:off x="457200" y="1219200"/>
            <a:ext cx="8153400" cy="1795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952500" indent="-3810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defRPr/>
            </a:pPr>
            <a:r>
              <a:rPr lang="es-CR" altLang="es-CR" sz="1800" b="1" smtClean="0">
                <a:effectLst>
                  <a:outerShdw blurRad="38100" dist="38100" dir="2700000" algn="tl">
                    <a:srgbClr val="FFFFFF"/>
                  </a:outerShdw>
                </a:effectLst>
                <a:latin typeface="Verdana" pitchFamily="34" charset="0"/>
              </a:rPr>
              <a:t>Artículo 18. Sistema Específico de Valoración de Riesgo</a:t>
            </a:r>
            <a:endParaRPr lang="es-CR" altLang="es-CR" sz="1800" smtClean="0">
              <a:effectLst>
                <a:outerShdw blurRad="38100" dist="38100" dir="2700000" algn="tl">
                  <a:srgbClr val="FFFFFF"/>
                </a:outerShdw>
              </a:effectLst>
              <a:latin typeface="Verdana" pitchFamily="34" charset="0"/>
            </a:endParaRPr>
          </a:p>
          <a:p>
            <a:pPr>
              <a:spcBef>
                <a:spcPct val="20000"/>
              </a:spcBef>
              <a:defRPr/>
            </a:pPr>
            <a:r>
              <a:rPr lang="es-CR" altLang="es-CR" sz="1800" smtClean="0">
                <a:effectLst>
                  <a:outerShdw blurRad="38100" dist="38100" dir="2700000" algn="tl">
                    <a:srgbClr val="FFFFFF"/>
                  </a:outerShdw>
                </a:effectLst>
                <a:latin typeface="Verdana" pitchFamily="34" charset="0"/>
              </a:rPr>
              <a:t>Se debe contar con un sistema por áreas, sectores, actividades o tareas, que de conformidad con sus particularidades, permita identificar el nivel de riesgo institucional y adoptar los métodos de uso continuo y sistemático a fin de analizar y administrar el nivel de dichos riesgos.</a:t>
            </a:r>
            <a:endParaRPr lang="es-ES_tradnl" altLang="es-CR" sz="1800" smtClean="0">
              <a:effectLst>
                <a:outerShdw blurRad="38100" dist="38100" dir="2700000" algn="tl">
                  <a:srgbClr val="FFFFFF"/>
                </a:outerShdw>
              </a:effectLst>
              <a:latin typeface="Verdana" pitchFamily="34" charset="0"/>
            </a:endParaRPr>
          </a:p>
        </p:txBody>
      </p:sp>
      <p:sp>
        <p:nvSpPr>
          <p:cNvPr id="217093" name="Text Box 5"/>
          <p:cNvSpPr txBox="1">
            <a:spLocks noChangeArrowheads="1"/>
          </p:cNvSpPr>
          <p:nvPr/>
        </p:nvSpPr>
        <p:spPr bwMode="auto">
          <a:xfrm>
            <a:off x="457200" y="3810000"/>
            <a:ext cx="8001000" cy="152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952500" indent="-3810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defRPr/>
            </a:pPr>
            <a:r>
              <a:rPr lang="es-ES_tradnl" altLang="es-CR" sz="1800" b="1" smtClean="0">
                <a:effectLst>
                  <a:outerShdw blurRad="38100" dist="38100" dir="2700000" algn="tl">
                    <a:srgbClr val="FFFFFF"/>
                  </a:outerShdw>
                </a:effectLst>
                <a:latin typeface="Verdana" pitchFamily="34" charset="0"/>
              </a:rPr>
              <a:t>Artículo 19. Responsabilidad por el funcionamiento</a:t>
            </a:r>
            <a:br>
              <a:rPr lang="es-ES_tradnl" altLang="es-CR" sz="1800" b="1" smtClean="0">
                <a:effectLst>
                  <a:outerShdw blurRad="38100" dist="38100" dir="2700000" algn="tl">
                    <a:srgbClr val="FFFFFF"/>
                  </a:outerShdw>
                </a:effectLst>
                <a:latin typeface="Verdana" pitchFamily="34" charset="0"/>
              </a:rPr>
            </a:br>
            <a:r>
              <a:rPr lang="es-ES_tradnl" altLang="es-CR" sz="1800" b="1" smtClean="0">
                <a:effectLst>
                  <a:outerShdw blurRad="38100" dist="38100" dir="2700000" algn="tl">
                    <a:srgbClr val="FFFFFF"/>
                  </a:outerShdw>
                </a:effectLst>
                <a:latin typeface="Verdana" pitchFamily="34" charset="0"/>
              </a:rPr>
              <a:t>del sistema</a:t>
            </a:r>
            <a:endParaRPr lang="es-ES_tradnl" altLang="es-CR" sz="1800" smtClean="0">
              <a:effectLst>
                <a:outerShdw blurRad="38100" dist="38100" dir="2700000" algn="tl">
                  <a:srgbClr val="FFFFFF"/>
                </a:outerShdw>
              </a:effectLst>
              <a:latin typeface="Verdana" pitchFamily="34" charset="0"/>
            </a:endParaRPr>
          </a:p>
          <a:p>
            <a:pPr>
              <a:spcBef>
                <a:spcPct val="20000"/>
              </a:spcBef>
              <a:defRPr/>
            </a:pPr>
            <a:r>
              <a:rPr lang="es-ES_tradnl" altLang="es-CR" sz="1800" smtClean="0">
                <a:effectLst>
                  <a:outerShdw blurRad="38100" dist="38100" dir="2700000" algn="tl">
                    <a:srgbClr val="FFFFFF"/>
                  </a:outerShdw>
                </a:effectLst>
                <a:latin typeface="Verdana" pitchFamily="34" charset="0"/>
              </a:rPr>
              <a:t>El jerarca y los titulares subordinados adoptarán las medidas necesarias para el adecuado funcionamiento del Sistema y para ubicarse al menos en un nivel de riesgo institucional aceptable.</a:t>
            </a:r>
          </a:p>
        </p:txBody>
      </p:sp>
      <p:sp>
        <p:nvSpPr>
          <p:cNvPr id="31748" name="AutoShape 6">
            <a:hlinkClick r:id="rId2" action="ppaction://hlinksldjump"/>
          </p:cNvPr>
          <p:cNvSpPr>
            <a:spLocks noChangeArrowheads="1"/>
          </p:cNvSpPr>
          <p:nvPr/>
        </p:nvSpPr>
        <p:spPr bwMode="auto">
          <a:xfrm>
            <a:off x="8304213" y="6248400"/>
            <a:ext cx="687387" cy="457200"/>
          </a:xfrm>
          <a:prstGeom prst="rightArrow">
            <a:avLst>
              <a:gd name="adj1" fmla="val 50000"/>
              <a:gd name="adj2" fmla="val 37587"/>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217096" name="Text Box 8"/>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SISTEMA ESPECÍFICO DE VALORACIÓN DE RIESGOS</a:t>
            </a:r>
            <a:endParaRPr lang="es-ES_tradnl" altLang="es-CR" sz="1800" b="1" i="1" smtClean="0">
              <a:effectLst>
                <a:outerShdw blurRad="38100" dist="38100" dir="2700000" algn="tl">
                  <a:srgbClr val="FFFFFF"/>
                </a:outerShdw>
              </a:effectLst>
              <a:latin typeface="Verdana" pitchFamily="34" charset="0"/>
            </a:endParaRPr>
          </a:p>
        </p:txBody>
      </p:sp>
      <p:sp>
        <p:nvSpPr>
          <p:cNvPr id="31750" name="Line 9"/>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advClick="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5"/>
          <p:cNvSpPr txBox="1">
            <a:spLocks noChangeArrowheads="1"/>
          </p:cNvSpPr>
          <p:nvPr/>
        </p:nvSpPr>
        <p:spPr bwMode="auto">
          <a:xfrm>
            <a:off x="457200" y="1066800"/>
            <a:ext cx="8153400" cy="531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pPr>
            <a:r>
              <a:rPr lang="es-ES" altLang="es-CR" sz="1800" b="1">
                <a:latin typeface="Verdana" panose="020B0604030504040204" pitchFamily="34" charset="0"/>
                <a:cs typeface="Times New Roman" panose="02020603050405020304" pitchFamily="18" charset="0"/>
              </a:rPr>
              <a:t>Administración activa. </a:t>
            </a:r>
            <a:r>
              <a:rPr lang="es-ES" altLang="es-CR" sz="1800">
                <a:latin typeface="Verdana" panose="020B0604030504040204" pitchFamily="34" charset="0"/>
                <a:cs typeface="Times New Roman" panose="02020603050405020304" pitchFamily="18" charset="0"/>
              </a:rPr>
              <a:t>Desde el punto de vista funcional, es la función decisoria, ejecutiva, resolutoria, directiva u operativa de la Administración.  Desde el punto de vista orgánico es el conjunto de órganos y entes</a:t>
            </a:r>
            <a:r>
              <a:rPr lang="es-ES" altLang="es-CR" sz="1800" b="1">
                <a:latin typeface="Verdana" panose="020B0604030504040204" pitchFamily="34" charset="0"/>
                <a:cs typeface="Times New Roman" panose="02020603050405020304" pitchFamily="18" charset="0"/>
              </a:rPr>
              <a:t> </a:t>
            </a:r>
            <a:r>
              <a:rPr lang="es-ES" altLang="es-CR" sz="1800">
                <a:latin typeface="Verdana" panose="020B0604030504040204" pitchFamily="34" charset="0"/>
                <a:cs typeface="Times New Roman" panose="02020603050405020304" pitchFamily="18" charset="0"/>
              </a:rPr>
              <a:t>de la función administrativa, que deciden y ejecutan; incluyen al jerarca, como última instancia.</a:t>
            </a:r>
            <a:endParaRPr lang="es-CR" altLang="es-CR" sz="1800">
              <a:latin typeface="Verdana" panose="020B0604030504040204" pitchFamily="34" charset="0"/>
              <a:cs typeface="Times New Roman" panose="02020603050405020304" pitchFamily="18" charset="0"/>
            </a:endParaRPr>
          </a:p>
          <a:p>
            <a:pPr>
              <a:spcBef>
                <a:spcPct val="0"/>
              </a:spcBef>
              <a:buSzTx/>
            </a:pPr>
            <a:endParaRPr lang="es-ES" altLang="es-CR" sz="1800">
              <a:latin typeface="Verdana" panose="020B0604030504040204" pitchFamily="34" charset="0"/>
              <a:cs typeface="Times New Roman" panose="02020603050405020304" pitchFamily="18" charset="0"/>
            </a:endParaRPr>
          </a:p>
          <a:p>
            <a:pPr>
              <a:spcBef>
                <a:spcPct val="0"/>
              </a:spcBef>
              <a:buSzTx/>
            </a:pPr>
            <a:r>
              <a:rPr lang="es-ES" altLang="es-CR" sz="1800" b="1">
                <a:latin typeface="Verdana" panose="020B0604030504040204" pitchFamily="34" charset="0"/>
                <a:cs typeface="Times New Roman" panose="02020603050405020304" pitchFamily="18" charset="0"/>
              </a:rPr>
              <a:t>Establecer, mantener, perfeccionar y evaluar el sistema de control interno.</a:t>
            </a:r>
            <a:r>
              <a:rPr lang="es-ES" altLang="es-CR" sz="1800">
                <a:latin typeface="Verdana" panose="020B0604030504040204" pitchFamily="34" charset="0"/>
                <a:cs typeface="Times New Roman" panose="02020603050405020304" pitchFamily="18" charset="0"/>
              </a:rPr>
              <a:t> Términos utilizados para delimitar la responsabilidad del jerarca o la del titular subordinado sobre el sistema de control interno, en cuanto a instituirlo, darle permanencia y mejorarlo constantemente.</a:t>
            </a:r>
            <a:endParaRPr lang="es-CR" altLang="es-CR" sz="1800">
              <a:latin typeface="Verdana" panose="020B0604030504040204" pitchFamily="34" charset="0"/>
              <a:cs typeface="Times New Roman" panose="02020603050405020304" pitchFamily="18" charset="0"/>
            </a:endParaRPr>
          </a:p>
          <a:p>
            <a:pPr>
              <a:spcBef>
                <a:spcPct val="0"/>
              </a:spcBef>
              <a:buSzTx/>
            </a:pPr>
            <a:endParaRPr lang="es-ES" altLang="es-CR" sz="1800">
              <a:latin typeface="Verdana" panose="020B0604030504040204" pitchFamily="34" charset="0"/>
              <a:cs typeface="Times New Roman" panose="02020603050405020304" pitchFamily="18" charset="0"/>
            </a:endParaRPr>
          </a:p>
          <a:p>
            <a:pPr>
              <a:spcBef>
                <a:spcPct val="0"/>
              </a:spcBef>
              <a:buSzTx/>
            </a:pPr>
            <a:r>
              <a:rPr lang="es-ES" altLang="es-CR" sz="1800" b="1">
                <a:latin typeface="Verdana" panose="020B0604030504040204" pitchFamily="34" charset="0"/>
                <a:cs typeface="Times New Roman" panose="02020603050405020304" pitchFamily="18" charset="0"/>
              </a:rPr>
              <a:t>Jerarca.</a:t>
            </a:r>
            <a:r>
              <a:rPr lang="es-ES" altLang="es-CR" sz="1800">
                <a:latin typeface="Verdana" panose="020B0604030504040204" pitchFamily="34" charset="0"/>
                <a:cs typeface="Times New Roman" panose="02020603050405020304" pitchFamily="18" charset="0"/>
              </a:rPr>
              <a:t> Superior jerárquico del órgano o del ente; ejerce la máxima autoridad dentro del órgano o ente, unipersonal o colegiado.</a:t>
            </a:r>
            <a:endParaRPr lang="es-CR" altLang="es-CR" sz="1800">
              <a:latin typeface="Verdana" panose="020B0604030504040204" pitchFamily="34" charset="0"/>
              <a:cs typeface="Times New Roman" panose="02020603050405020304" pitchFamily="18" charset="0"/>
            </a:endParaRPr>
          </a:p>
          <a:p>
            <a:pPr>
              <a:spcBef>
                <a:spcPct val="0"/>
              </a:spcBef>
              <a:buSzTx/>
            </a:pPr>
            <a:endParaRPr lang="es-ES" altLang="es-CR" sz="1800">
              <a:latin typeface="Verdana" panose="020B0604030504040204" pitchFamily="34" charset="0"/>
              <a:cs typeface="Times New Roman" panose="02020603050405020304" pitchFamily="18" charset="0"/>
            </a:endParaRPr>
          </a:p>
          <a:p>
            <a:pPr>
              <a:spcBef>
                <a:spcPct val="0"/>
              </a:spcBef>
              <a:buSzTx/>
            </a:pPr>
            <a:r>
              <a:rPr lang="es-ES" altLang="es-CR" sz="1800" b="1">
                <a:latin typeface="Verdana" panose="020B0604030504040204" pitchFamily="34" charset="0"/>
                <a:cs typeface="Times New Roman" panose="02020603050405020304" pitchFamily="18" charset="0"/>
              </a:rPr>
              <a:t>Titular subordinado.</a:t>
            </a:r>
            <a:r>
              <a:rPr lang="es-ES" altLang="es-CR" sz="1800">
                <a:latin typeface="Verdana" panose="020B0604030504040204" pitchFamily="34" charset="0"/>
                <a:cs typeface="Times New Roman" panose="02020603050405020304" pitchFamily="18" charset="0"/>
              </a:rPr>
              <a:t> Funcionario de la administración activa responsable de un proceso, con autoridad para ordenar y tomar decisiones.</a:t>
            </a:r>
            <a:endParaRPr lang="es-ES_tradnl" altLang="es-CR" sz="1800">
              <a:latin typeface="Verdana" panose="020B0604030504040204" pitchFamily="34" charset="0"/>
              <a:cs typeface="Times New Roman" panose="02020603050405020304" pitchFamily="18" charset="0"/>
            </a:endParaRPr>
          </a:p>
        </p:txBody>
      </p:sp>
      <p:sp>
        <p:nvSpPr>
          <p:cNvPr id="213001" name="Text Box 9"/>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DEFINICIONES — Art. 2 LGCI</a:t>
            </a:r>
            <a:endParaRPr lang="es-ES_tradnl" altLang="es-CR" sz="1800" b="1" i="1" smtClean="0">
              <a:effectLst>
                <a:outerShdw blurRad="38100" dist="38100" dir="2700000" algn="tl">
                  <a:srgbClr val="FFFFFF"/>
                </a:outerShdw>
              </a:effectLst>
              <a:latin typeface="Verdana" pitchFamily="34" charset="0"/>
            </a:endParaRPr>
          </a:p>
        </p:txBody>
      </p:sp>
      <p:sp>
        <p:nvSpPr>
          <p:cNvPr id="32772" name="Line 10"/>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457200" y="1219200"/>
            <a:ext cx="8153400" cy="476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pPr>
            <a:r>
              <a:rPr lang="es-CR" altLang="es-CR" sz="1800" b="1">
                <a:latin typeface="Verdana" panose="020B0604030504040204" pitchFamily="34" charset="0"/>
                <a:cs typeface="Arial" panose="020B0604020202020204" pitchFamily="34" charset="0"/>
              </a:rPr>
              <a:t>Ambiente de control. </a:t>
            </a:r>
            <a:r>
              <a:rPr lang="es-CR" altLang="es-CR" sz="1800">
                <a:latin typeface="Verdana" panose="020B0604030504040204" pitchFamily="34" charset="0"/>
                <a:cs typeface="Arial" panose="020B0604020202020204" pitchFamily="34" charset="0"/>
              </a:rPr>
              <a:t>Conjunto de factores del ambiente organizacional que deben establecer y mantener el jerarca, los titulares subordinados y demás funcionarios, para permitir el desarrollo de una actitud positiva y de apoyo para el control interno y para una administración escrupulosa.</a:t>
            </a:r>
          </a:p>
          <a:p>
            <a:pPr>
              <a:spcBef>
                <a:spcPct val="0"/>
              </a:spcBef>
              <a:buSzTx/>
            </a:pPr>
            <a:endParaRPr lang="es-CR" altLang="es-CR" sz="1800">
              <a:latin typeface="Verdana" panose="020B0604030504040204" pitchFamily="34" charset="0"/>
              <a:cs typeface="Times New Roman" panose="02020603050405020304" pitchFamily="18" charset="0"/>
            </a:endParaRPr>
          </a:p>
          <a:p>
            <a:pPr>
              <a:spcBef>
                <a:spcPct val="0"/>
              </a:spcBef>
              <a:buSzTx/>
            </a:pPr>
            <a:r>
              <a:rPr lang="es-ES" altLang="es-CR" sz="1800" b="1">
                <a:latin typeface="Verdana" panose="020B0604030504040204" pitchFamily="34" charset="0"/>
                <a:cs typeface="Times New Roman" panose="02020603050405020304" pitchFamily="18" charset="0"/>
              </a:rPr>
              <a:t>Valoración del riesgo.  </a:t>
            </a:r>
            <a:r>
              <a:rPr lang="es-ES" altLang="es-CR" sz="1800">
                <a:latin typeface="Verdana" panose="020B0604030504040204" pitchFamily="34" charset="0"/>
                <a:cs typeface="Times New Roman" panose="02020603050405020304" pitchFamily="18" charset="0"/>
              </a:rPr>
              <a:t>Identificación y análisis de los riesgos que enfrenta la institución, tanto de fuentes internas como externas relevantes para la consecución de los objetivos; deben ser realizados por el jerarca y los titulares subordinados, con el fin de determinar cómo se deben administrar dichos riesgos.</a:t>
            </a:r>
            <a:endParaRPr lang="es-CR" altLang="es-CR" sz="1800">
              <a:latin typeface="Verdana" panose="020B0604030504040204" pitchFamily="34" charset="0"/>
              <a:cs typeface="Times New Roman" panose="02020603050405020304" pitchFamily="18" charset="0"/>
            </a:endParaRPr>
          </a:p>
          <a:p>
            <a:pPr>
              <a:spcBef>
                <a:spcPct val="0"/>
              </a:spcBef>
              <a:buSzTx/>
            </a:pPr>
            <a:endParaRPr lang="es-ES" altLang="es-CR" sz="1800">
              <a:latin typeface="Verdana" panose="020B0604030504040204" pitchFamily="34" charset="0"/>
              <a:cs typeface="Times New Roman" panose="02020603050405020304" pitchFamily="18" charset="0"/>
            </a:endParaRPr>
          </a:p>
          <a:p>
            <a:pPr>
              <a:spcBef>
                <a:spcPct val="0"/>
              </a:spcBef>
              <a:buSzTx/>
            </a:pPr>
            <a:r>
              <a:rPr lang="es-ES" altLang="es-CR" sz="1800" b="1">
                <a:latin typeface="Verdana" panose="020B0604030504040204" pitchFamily="34" charset="0"/>
                <a:cs typeface="Times New Roman" panose="02020603050405020304" pitchFamily="18" charset="0"/>
              </a:rPr>
              <a:t>Actividades de control. </a:t>
            </a:r>
            <a:r>
              <a:rPr lang="es-ES" altLang="es-CR" sz="1800">
                <a:latin typeface="Verdana" panose="020B0604030504040204" pitchFamily="34" charset="0"/>
                <a:cs typeface="Times New Roman" panose="02020603050405020304" pitchFamily="18" charset="0"/>
              </a:rPr>
              <a:t>Políticas y procedimientos que permiten obtener la seguridad de que se llevan a cabo las disposiciones emitidas por la Contraloría General de la República, por los jerarcas y los titulares subordinados para la consecución de los objetivos del sistema de control interno.</a:t>
            </a:r>
            <a:endParaRPr lang="es-ES_tradnl" altLang="es-CR" sz="1800">
              <a:latin typeface="Verdana" panose="020B0604030504040204" pitchFamily="34" charset="0"/>
              <a:cs typeface="Times New Roman" panose="02020603050405020304" pitchFamily="18" charset="0"/>
            </a:endParaRPr>
          </a:p>
        </p:txBody>
      </p:sp>
      <p:sp>
        <p:nvSpPr>
          <p:cNvPr id="214022" name="Text Box 6"/>
          <p:cNvSpPr txBox="1">
            <a:spLocks noChangeArrowheads="1"/>
          </p:cNvSpPr>
          <p:nvPr/>
        </p:nvSpPr>
        <p:spPr bwMode="auto">
          <a:xfrm>
            <a:off x="152400" y="152400"/>
            <a:ext cx="822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s-CR" altLang="es-CR" sz="1800" b="1" i="1" smtClean="0">
                <a:effectLst>
                  <a:outerShdw blurRad="38100" dist="38100" dir="2700000" algn="tl">
                    <a:srgbClr val="FFFFFF"/>
                  </a:outerShdw>
                </a:effectLst>
                <a:latin typeface="Verdana" pitchFamily="34" charset="0"/>
              </a:rPr>
              <a:t>DEFINICIONES — Art. 2 LGCI</a:t>
            </a:r>
            <a:endParaRPr lang="es-ES_tradnl" altLang="es-CR" sz="1800" b="1" i="1" smtClean="0">
              <a:effectLst>
                <a:outerShdw blurRad="38100" dist="38100" dir="2700000" algn="tl">
                  <a:srgbClr val="FFFFFF"/>
                </a:outerShdw>
              </a:effectLst>
              <a:latin typeface="Verdana" pitchFamily="34" charset="0"/>
            </a:endParaRPr>
          </a:p>
        </p:txBody>
      </p:sp>
      <p:sp>
        <p:nvSpPr>
          <p:cNvPr id="33796" name="Line 7"/>
          <p:cNvSpPr>
            <a:spLocks noChangeShapeType="1"/>
          </p:cNvSpPr>
          <p:nvPr/>
        </p:nvSpPr>
        <p:spPr bwMode="auto">
          <a:xfrm>
            <a:off x="0" y="609600"/>
            <a:ext cx="9144000" cy="0"/>
          </a:xfrm>
          <a:prstGeom prst="line">
            <a:avLst/>
          </a:prstGeom>
          <a:noFill/>
          <a:ln w="38100" cmpd="dbl">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3797" name="AutoShape 8">
            <a:hlinkClick r:id="rId2" action="ppaction://hlinksldjump" highlightClick="1"/>
          </p:cNvPr>
          <p:cNvSpPr>
            <a:spLocks noChangeArrowheads="1"/>
          </p:cNvSpPr>
          <p:nvPr/>
        </p:nvSpPr>
        <p:spPr bwMode="auto">
          <a:xfrm>
            <a:off x="8243888" y="6165850"/>
            <a:ext cx="504825" cy="358775"/>
          </a:xfrm>
          <a:prstGeom prst="actionButtonReturn">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1225550" y="2292350"/>
            <a:ext cx="7150100" cy="4102100"/>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4819" name="Rectangle 3"/>
          <p:cNvSpPr>
            <a:spLocks noChangeArrowheads="1"/>
          </p:cNvSpPr>
          <p:nvPr/>
        </p:nvSpPr>
        <p:spPr bwMode="auto">
          <a:xfrm>
            <a:off x="1073150" y="2135188"/>
            <a:ext cx="7150100" cy="41021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4820" name="Rectangle 4"/>
          <p:cNvSpPr>
            <a:spLocks noChangeArrowheads="1"/>
          </p:cNvSpPr>
          <p:nvPr/>
        </p:nvSpPr>
        <p:spPr bwMode="auto">
          <a:xfrm>
            <a:off x="642938" y="2057400"/>
            <a:ext cx="7385050" cy="4032250"/>
          </a:xfrm>
          <a:prstGeom prst="rect">
            <a:avLst/>
          </a:prstGeom>
          <a:solidFill>
            <a:srgbClr val="EAEC5E"/>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4821" name="Rectangle 5"/>
          <p:cNvSpPr>
            <a:spLocks noChangeArrowheads="1"/>
          </p:cNvSpPr>
          <p:nvPr/>
        </p:nvSpPr>
        <p:spPr bwMode="auto">
          <a:xfrm>
            <a:off x="381000" y="3048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r>
              <a:rPr lang="es-ES_tradnl" altLang="es-CR" sz="3600" b="1" i="1"/>
              <a:t>Normas Generales de Control Interno</a:t>
            </a:r>
          </a:p>
        </p:txBody>
      </p:sp>
      <p:sp>
        <p:nvSpPr>
          <p:cNvPr id="34822" name="Rectangle 6"/>
          <p:cNvSpPr>
            <a:spLocks noChangeArrowheads="1"/>
          </p:cNvSpPr>
          <p:nvPr/>
        </p:nvSpPr>
        <p:spPr bwMode="auto">
          <a:xfrm>
            <a:off x="1295400" y="2651125"/>
            <a:ext cx="6445250" cy="293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buClr>
                <a:srgbClr val="FC0128"/>
              </a:buClr>
              <a:buSzPct val="75000"/>
              <a:buFont typeface="Monotype Sorts" pitchFamily="2" charset="2"/>
              <a:buChar char="û"/>
            </a:pPr>
            <a:r>
              <a:rPr lang="es-ES_tradnl" altLang="es-CR" sz="2400" b="1"/>
              <a:t>CONCEPTO DE CONTROL INTERNO</a:t>
            </a:r>
          </a:p>
          <a:p>
            <a:pPr>
              <a:buClr>
                <a:srgbClr val="FC0128"/>
              </a:buClr>
              <a:buSzPct val="75000"/>
              <a:buFont typeface="Monotype Sorts" pitchFamily="2" charset="2"/>
              <a:buChar char="û"/>
            </a:pPr>
            <a:r>
              <a:rPr lang="es-ES_tradnl" altLang="es-CR" sz="2400" b="1"/>
              <a:t>AMBIENTE DE CONTROL</a:t>
            </a:r>
          </a:p>
          <a:p>
            <a:pPr>
              <a:buClr>
                <a:srgbClr val="FC0128"/>
              </a:buClr>
              <a:buSzPct val="75000"/>
              <a:buFont typeface="Monotype Sorts" pitchFamily="2" charset="2"/>
              <a:buChar char="û"/>
            </a:pPr>
            <a:r>
              <a:rPr lang="es-ES_tradnl" altLang="es-CR" sz="2400" b="1"/>
              <a:t>VALORACIÓN DE RIESGOS</a:t>
            </a:r>
          </a:p>
          <a:p>
            <a:pPr>
              <a:buClr>
                <a:srgbClr val="FC0128"/>
              </a:buClr>
              <a:buSzPct val="75000"/>
              <a:buFont typeface="Monotype Sorts" pitchFamily="2" charset="2"/>
              <a:buChar char="û"/>
            </a:pPr>
            <a:r>
              <a:rPr lang="es-ES_tradnl" altLang="es-CR" sz="2400" b="1"/>
              <a:t>ACTIVIDADES DE CONTROL</a:t>
            </a:r>
          </a:p>
          <a:p>
            <a:pPr>
              <a:buClr>
                <a:srgbClr val="FC0128"/>
              </a:buClr>
              <a:buSzPct val="75000"/>
              <a:buFont typeface="Monotype Sorts" pitchFamily="2" charset="2"/>
              <a:buChar char="û"/>
            </a:pPr>
            <a:r>
              <a:rPr lang="es-ES_tradnl" altLang="es-CR" sz="2400" b="1"/>
              <a:t>SISTEMAS DE INFORMACIÓN</a:t>
            </a:r>
          </a:p>
          <a:p>
            <a:pPr>
              <a:buClr>
                <a:srgbClr val="FC0128"/>
              </a:buClr>
              <a:buSzPct val="75000"/>
              <a:buFont typeface="Monotype Sorts" pitchFamily="2" charset="2"/>
              <a:buChar char="û"/>
            </a:pPr>
            <a:r>
              <a:rPr lang="es-ES_tradnl" altLang="es-CR" sz="2400" b="1"/>
              <a:t>SEGUIMIENTO</a:t>
            </a:r>
          </a:p>
        </p:txBody>
      </p:sp>
      <p:grpSp>
        <p:nvGrpSpPr>
          <p:cNvPr id="34823" name="Group 11"/>
          <p:cNvGrpSpPr>
            <a:grpSpLocks/>
          </p:cNvGrpSpPr>
          <p:nvPr/>
        </p:nvGrpSpPr>
        <p:grpSpPr bwMode="auto">
          <a:xfrm>
            <a:off x="317500" y="381000"/>
            <a:ext cx="8585200" cy="914400"/>
            <a:chOff x="200" y="240"/>
            <a:chExt cx="5408" cy="576"/>
          </a:xfrm>
        </p:grpSpPr>
        <p:sp>
          <p:nvSpPr>
            <p:cNvPr id="34837" name="Line 7"/>
            <p:cNvSpPr>
              <a:spLocks noChangeShapeType="1"/>
            </p:cNvSpPr>
            <p:nvPr/>
          </p:nvSpPr>
          <p:spPr bwMode="auto">
            <a:xfrm>
              <a:off x="200" y="76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4838" name="Line 8"/>
            <p:cNvSpPr>
              <a:spLocks noChangeShapeType="1"/>
            </p:cNvSpPr>
            <p:nvPr/>
          </p:nvSpPr>
          <p:spPr bwMode="auto">
            <a:xfrm>
              <a:off x="200" y="28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4839" name="Line 9"/>
            <p:cNvSpPr>
              <a:spLocks noChangeShapeType="1"/>
            </p:cNvSpPr>
            <p:nvPr/>
          </p:nvSpPr>
          <p:spPr bwMode="auto">
            <a:xfrm>
              <a:off x="200" y="240"/>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4840" name="Line 10"/>
            <p:cNvSpPr>
              <a:spLocks noChangeShapeType="1"/>
            </p:cNvSpPr>
            <p:nvPr/>
          </p:nvSpPr>
          <p:spPr bwMode="auto">
            <a:xfrm>
              <a:off x="200" y="816"/>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34824" name="Group 26"/>
          <p:cNvGrpSpPr>
            <a:grpSpLocks/>
          </p:cNvGrpSpPr>
          <p:nvPr/>
        </p:nvGrpSpPr>
        <p:grpSpPr bwMode="auto">
          <a:xfrm>
            <a:off x="74613" y="150813"/>
            <a:ext cx="1374775" cy="1295400"/>
            <a:chOff x="3888" y="2496"/>
            <a:chExt cx="1633" cy="1639"/>
          </a:xfrm>
        </p:grpSpPr>
        <p:sp>
          <p:nvSpPr>
            <p:cNvPr id="34825" name="Freeform 27"/>
            <p:cNvSpPr>
              <a:spLocks/>
            </p:cNvSpPr>
            <p:nvPr/>
          </p:nvSpPr>
          <p:spPr bwMode="auto">
            <a:xfrm>
              <a:off x="4777" y="2954"/>
              <a:ext cx="467" cy="701"/>
            </a:xfrm>
            <a:custGeom>
              <a:avLst/>
              <a:gdLst>
                <a:gd name="T0" fmla="*/ 19 w 467"/>
                <a:gd name="T1" fmla="*/ 241 h 701"/>
                <a:gd name="T2" fmla="*/ 93 w 467"/>
                <a:gd name="T3" fmla="*/ 700 h 701"/>
                <a:gd name="T4" fmla="*/ 466 w 467"/>
                <a:gd name="T5" fmla="*/ 306 h 701"/>
                <a:gd name="T6" fmla="*/ 224 w 467"/>
                <a:gd name="T7" fmla="*/ 0 h 701"/>
                <a:gd name="T8" fmla="*/ 0 w 467"/>
                <a:gd name="T9" fmla="*/ 175 h 701"/>
                <a:gd name="T10" fmla="*/ 19 w 467"/>
                <a:gd name="T11" fmla="*/ 241 h 7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67" h="701">
                  <a:moveTo>
                    <a:pt x="19" y="241"/>
                  </a:moveTo>
                  <a:lnTo>
                    <a:pt x="93" y="700"/>
                  </a:lnTo>
                  <a:lnTo>
                    <a:pt x="466" y="306"/>
                  </a:lnTo>
                  <a:lnTo>
                    <a:pt x="224" y="0"/>
                  </a:lnTo>
                  <a:lnTo>
                    <a:pt x="0" y="175"/>
                  </a:lnTo>
                  <a:lnTo>
                    <a:pt x="19" y="241"/>
                  </a:lnTo>
                </a:path>
              </a:pathLst>
            </a:custGeom>
            <a:solidFill>
              <a:srgbClr val="DC008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26" name="Freeform 28"/>
            <p:cNvSpPr>
              <a:spLocks/>
            </p:cNvSpPr>
            <p:nvPr/>
          </p:nvSpPr>
          <p:spPr bwMode="auto">
            <a:xfrm>
              <a:off x="4741" y="2671"/>
              <a:ext cx="261" cy="525"/>
            </a:xfrm>
            <a:custGeom>
              <a:avLst/>
              <a:gdLst>
                <a:gd name="T0" fmla="*/ 74 w 261"/>
                <a:gd name="T1" fmla="*/ 502 h 525"/>
                <a:gd name="T2" fmla="*/ 260 w 261"/>
                <a:gd name="T3" fmla="*/ 328 h 525"/>
                <a:gd name="T4" fmla="*/ 0 w 261"/>
                <a:gd name="T5" fmla="*/ 0 h 525"/>
                <a:gd name="T6" fmla="*/ 37 w 261"/>
                <a:gd name="T7" fmla="*/ 524 h 525"/>
                <a:gd name="T8" fmla="*/ 74 w 261"/>
                <a:gd name="T9" fmla="*/ 502 h 5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1" h="525">
                  <a:moveTo>
                    <a:pt x="74" y="502"/>
                  </a:moveTo>
                  <a:lnTo>
                    <a:pt x="260" y="328"/>
                  </a:lnTo>
                  <a:lnTo>
                    <a:pt x="0" y="0"/>
                  </a:lnTo>
                  <a:lnTo>
                    <a:pt x="37" y="524"/>
                  </a:lnTo>
                  <a:lnTo>
                    <a:pt x="74" y="502"/>
                  </a:lnTo>
                </a:path>
              </a:pathLst>
            </a:custGeom>
            <a:solidFill>
              <a:srgbClr val="438E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27" name="Freeform 29"/>
            <p:cNvSpPr>
              <a:spLocks/>
            </p:cNvSpPr>
            <p:nvPr/>
          </p:nvSpPr>
          <p:spPr bwMode="auto">
            <a:xfrm>
              <a:off x="4129" y="3041"/>
              <a:ext cx="669" cy="614"/>
            </a:xfrm>
            <a:custGeom>
              <a:avLst/>
              <a:gdLst>
                <a:gd name="T0" fmla="*/ 223 w 669"/>
                <a:gd name="T1" fmla="*/ 0 h 614"/>
                <a:gd name="T2" fmla="*/ 594 w 669"/>
                <a:gd name="T3" fmla="*/ 131 h 614"/>
                <a:gd name="T4" fmla="*/ 668 w 669"/>
                <a:gd name="T5" fmla="*/ 613 h 614"/>
                <a:gd name="T6" fmla="*/ 0 w 669"/>
                <a:gd name="T7" fmla="*/ 350 h 614"/>
                <a:gd name="T8" fmla="*/ 223 w 669"/>
                <a:gd name="T9" fmla="*/ 0 h 6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69" h="614">
                  <a:moveTo>
                    <a:pt x="223" y="0"/>
                  </a:moveTo>
                  <a:lnTo>
                    <a:pt x="594" y="131"/>
                  </a:lnTo>
                  <a:lnTo>
                    <a:pt x="668" y="613"/>
                  </a:lnTo>
                  <a:lnTo>
                    <a:pt x="0" y="350"/>
                  </a:lnTo>
                  <a:lnTo>
                    <a:pt x="223" y="0"/>
                  </a:lnTo>
                </a:path>
              </a:pathLst>
            </a:custGeom>
            <a:solidFill>
              <a:srgbClr val="FDC0E5"/>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28" name="Freeform 30"/>
            <p:cNvSpPr>
              <a:spLocks/>
            </p:cNvSpPr>
            <p:nvPr/>
          </p:nvSpPr>
          <p:spPr bwMode="auto">
            <a:xfrm>
              <a:off x="4333" y="2649"/>
              <a:ext cx="390" cy="568"/>
            </a:xfrm>
            <a:custGeom>
              <a:avLst/>
              <a:gdLst>
                <a:gd name="T0" fmla="*/ 278 w 390"/>
                <a:gd name="T1" fmla="*/ 0 h 568"/>
                <a:gd name="T2" fmla="*/ 0 w 390"/>
                <a:gd name="T3" fmla="*/ 414 h 568"/>
                <a:gd name="T4" fmla="*/ 389 w 390"/>
                <a:gd name="T5" fmla="*/ 567 h 568"/>
                <a:gd name="T6" fmla="*/ 278 w 390"/>
                <a:gd name="T7" fmla="*/ 0 h 56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0" h="568">
                  <a:moveTo>
                    <a:pt x="278" y="0"/>
                  </a:moveTo>
                  <a:lnTo>
                    <a:pt x="0" y="414"/>
                  </a:lnTo>
                  <a:lnTo>
                    <a:pt x="389" y="567"/>
                  </a:lnTo>
                  <a:lnTo>
                    <a:pt x="278" y="0"/>
                  </a:lnTo>
                </a:path>
              </a:pathLst>
            </a:custGeom>
            <a:solidFill>
              <a:srgbClr val="7FFF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29" name="Freeform 31"/>
            <p:cNvSpPr>
              <a:spLocks/>
            </p:cNvSpPr>
            <p:nvPr/>
          </p:nvSpPr>
          <p:spPr bwMode="auto">
            <a:xfrm>
              <a:off x="4110" y="2737"/>
              <a:ext cx="447" cy="655"/>
            </a:xfrm>
            <a:custGeom>
              <a:avLst/>
              <a:gdLst>
                <a:gd name="T0" fmla="*/ 446 w 447"/>
                <a:gd name="T1" fmla="*/ 22 h 655"/>
                <a:gd name="T2" fmla="*/ 74 w 447"/>
                <a:gd name="T3" fmla="*/ 654 h 655"/>
                <a:gd name="T4" fmla="*/ 0 w 447"/>
                <a:gd name="T5" fmla="*/ 610 h 655"/>
                <a:gd name="T6" fmla="*/ 390 w 447"/>
                <a:gd name="T7" fmla="*/ 0 h 655"/>
                <a:gd name="T8" fmla="*/ 446 w 447"/>
                <a:gd name="T9" fmla="*/ 22 h 6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47" h="655">
                  <a:moveTo>
                    <a:pt x="446" y="22"/>
                  </a:moveTo>
                  <a:lnTo>
                    <a:pt x="74" y="654"/>
                  </a:lnTo>
                  <a:lnTo>
                    <a:pt x="0" y="610"/>
                  </a:lnTo>
                  <a:lnTo>
                    <a:pt x="390" y="0"/>
                  </a:lnTo>
                  <a:lnTo>
                    <a:pt x="446" y="22"/>
                  </a:lnTo>
                </a:path>
              </a:pathLst>
            </a:custGeom>
            <a:solidFill>
              <a:srgbClr val="FAFD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30" name="Freeform 32"/>
            <p:cNvSpPr>
              <a:spLocks/>
            </p:cNvSpPr>
            <p:nvPr/>
          </p:nvSpPr>
          <p:spPr bwMode="auto">
            <a:xfrm>
              <a:off x="4777" y="2714"/>
              <a:ext cx="503" cy="569"/>
            </a:xfrm>
            <a:custGeom>
              <a:avLst/>
              <a:gdLst>
                <a:gd name="T0" fmla="*/ 58 w 503"/>
                <a:gd name="T1" fmla="*/ 0 h 569"/>
                <a:gd name="T2" fmla="*/ 502 w 503"/>
                <a:gd name="T3" fmla="*/ 505 h 569"/>
                <a:gd name="T4" fmla="*/ 425 w 503"/>
                <a:gd name="T5" fmla="*/ 568 h 569"/>
                <a:gd name="T6" fmla="*/ 0 w 503"/>
                <a:gd name="T7" fmla="*/ 42 h 569"/>
                <a:gd name="T8" fmla="*/ 58 w 503"/>
                <a:gd name="T9" fmla="*/ 0 h 5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3" h="569">
                  <a:moveTo>
                    <a:pt x="58" y="0"/>
                  </a:moveTo>
                  <a:lnTo>
                    <a:pt x="502" y="505"/>
                  </a:lnTo>
                  <a:lnTo>
                    <a:pt x="425" y="568"/>
                  </a:lnTo>
                  <a:lnTo>
                    <a:pt x="0" y="42"/>
                  </a:lnTo>
                  <a:lnTo>
                    <a:pt x="58" y="0"/>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31" name="Freeform 33"/>
            <p:cNvSpPr>
              <a:spLocks/>
            </p:cNvSpPr>
            <p:nvPr/>
          </p:nvSpPr>
          <p:spPr bwMode="auto">
            <a:xfrm>
              <a:off x="4631" y="2780"/>
              <a:ext cx="205" cy="875"/>
            </a:xfrm>
            <a:custGeom>
              <a:avLst/>
              <a:gdLst>
                <a:gd name="T0" fmla="*/ 0 w 205"/>
                <a:gd name="T1" fmla="*/ 0 h 875"/>
                <a:gd name="T2" fmla="*/ 74 w 205"/>
                <a:gd name="T3" fmla="*/ 44 h 875"/>
                <a:gd name="T4" fmla="*/ 204 w 205"/>
                <a:gd name="T5" fmla="*/ 874 h 875"/>
                <a:gd name="T6" fmla="*/ 111 w 205"/>
                <a:gd name="T7" fmla="*/ 830 h 875"/>
                <a:gd name="T8" fmla="*/ 0 w 205"/>
                <a:gd name="T9" fmla="*/ 0 h 8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875">
                  <a:moveTo>
                    <a:pt x="0" y="0"/>
                  </a:moveTo>
                  <a:lnTo>
                    <a:pt x="74" y="44"/>
                  </a:lnTo>
                  <a:lnTo>
                    <a:pt x="204" y="874"/>
                  </a:lnTo>
                  <a:lnTo>
                    <a:pt x="111" y="830"/>
                  </a:lnTo>
                  <a:lnTo>
                    <a:pt x="0" y="0"/>
                  </a:lnTo>
                </a:path>
              </a:pathLst>
            </a:custGeom>
            <a:solidFill>
              <a:srgbClr val="FAFD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32" name="Freeform 34"/>
            <p:cNvSpPr>
              <a:spLocks/>
            </p:cNvSpPr>
            <p:nvPr/>
          </p:nvSpPr>
          <p:spPr bwMode="auto">
            <a:xfrm>
              <a:off x="4704" y="2759"/>
              <a:ext cx="187" cy="896"/>
            </a:xfrm>
            <a:custGeom>
              <a:avLst/>
              <a:gdLst>
                <a:gd name="T0" fmla="*/ 0 w 187"/>
                <a:gd name="T1" fmla="*/ 65 h 896"/>
                <a:gd name="T2" fmla="*/ 56 w 187"/>
                <a:gd name="T3" fmla="*/ 0 h 896"/>
                <a:gd name="T4" fmla="*/ 186 w 187"/>
                <a:gd name="T5" fmla="*/ 830 h 896"/>
                <a:gd name="T6" fmla="*/ 130 w 187"/>
                <a:gd name="T7" fmla="*/ 895 h 896"/>
                <a:gd name="T8" fmla="*/ 0 w 187"/>
                <a:gd name="T9" fmla="*/ 65 h 8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7" h="896">
                  <a:moveTo>
                    <a:pt x="0" y="65"/>
                  </a:moveTo>
                  <a:lnTo>
                    <a:pt x="56" y="0"/>
                  </a:lnTo>
                  <a:lnTo>
                    <a:pt x="186" y="830"/>
                  </a:lnTo>
                  <a:lnTo>
                    <a:pt x="130" y="895"/>
                  </a:lnTo>
                  <a:lnTo>
                    <a:pt x="0" y="65"/>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33" name="Freeform 35"/>
            <p:cNvSpPr>
              <a:spLocks/>
            </p:cNvSpPr>
            <p:nvPr/>
          </p:nvSpPr>
          <p:spPr bwMode="auto">
            <a:xfrm>
              <a:off x="3888" y="3348"/>
              <a:ext cx="1021" cy="787"/>
            </a:xfrm>
            <a:custGeom>
              <a:avLst/>
              <a:gdLst>
                <a:gd name="T0" fmla="*/ 223 w 1021"/>
                <a:gd name="T1" fmla="*/ 0 h 787"/>
                <a:gd name="T2" fmla="*/ 946 w 1021"/>
                <a:gd name="T3" fmla="*/ 284 h 787"/>
                <a:gd name="T4" fmla="*/ 1020 w 1021"/>
                <a:gd name="T5" fmla="*/ 786 h 787"/>
                <a:gd name="T6" fmla="*/ 0 w 1021"/>
                <a:gd name="T7" fmla="*/ 349 h 787"/>
                <a:gd name="T8" fmla="*/ 223 w 1021"/>
                <a:gd name="T9" fmla="*/ 0 h 7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21" h="787">
                  <a:moveTo>
                    <a:pt x="223" y="0"/>
                  </a:moveTo>
                  <a:lnTo>
                    <a:pt x="946" y="284"/>
                  </a:lnTo>
                  <a:lnTo>
                    <a:pt x="1020" y="786"/>
                  </a:lnTo>
                  <a:lnTo>
                    <a:pt x="0" y="349"/>
                  </a:lnTo>
                  <a:lnTo>
                    <a:pt x="223" y="0"/>
                  </a:lnTo>
                </a:path>
              </a:pathLst>
            </a:custGeom>
            <a:solidFill>
              <a:srgbClr val="A2C1FE"/>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34" name="Freeform 36"/>
            <p:cNvSpPr>
              <a:spLocks/>
            </p:cNvSpPr>
            <p:nvPr/>
          </p:nvSpPr>
          <p:spPr bwMode="auto">
            <a:xfrm>
              <a:off x="4500" y="2496"/>
              <a:ext cx="205" cy="329"/>
            </a:xfrm>
            <a:custGeom>
              <a:avLst/>
              <a:gdLst>
                <a:gd name="T0" fmla="*/ 204 w 205"/>
                <a:gd name="T1" fmla="*/ 328 h 329"/>
                <a:gd name="T2" fmla="*/ 148 w 205"/>
                <a:gd name="T3" fmla="*/ 0 h 329"/>
                <a:gd name="T4" fmla="*/ 0 w 205"/>
                <a:gd name="T5" fmla="*/ 241 h 329"/>
                <a:gd name="T6" fmla="*/ 204 w 205"/>
                <a:gd name="T7" fmla="*/ 328 h 32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5" h="329">
                  <a:moveTo>
                    <a:pt x="204" y="328"/>
                  </a:moveTo>
                  <a:lnTo>
                    <a:pt x="148" y="0"/>
                  </a:lnTo>
                  <a:lnTo>
                    <a:pt x="0" y="241"/>
                  </a:lnTo>
                  <a:lnTo>
                    <a:pt x="204" y="328"/>
                  </a:lnTo>
                </a:path>
              </a:pathLst>
            </a:custGeom>
            <a:solidFill>
              <a:srgbClr val="B760F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35" name="Freeform 37"/>
            <p:cNvSpPr>
              <a:spLocks/>
            </p:cNvSpPr>
            <p:nvPr/>
          </p:nvSpPr>
          <p:spPr bwMode="auto">
            <a:xfrm>
              <a:off x="4648" y="2496"/>
              <a:ext cx="188" cy="329"/>
            </a:xfrm>
            <a:custGeom>
              <a:avLst/>
              <a:gdLst>
                <a:gd name="T0" fmla="*/ 56 w 188"/>
                <a:gd name="T1" fmla="*/ 328 h 329"/>
                <a:gd name="T2" fmla="*/ 187 w 188"/>
                <a:gd name="T3" fmla="*/ 219 h 329"/>
                <a:gd name="T4" fmla="*/ 0 w 188"/>
                <a:gd name="T5" fmla="*/ 0 h 329"/>
                <a:gd name="T6" fmla="*/ 56 w 188"/>
                <a:gd name="T7" fmla="*/ 328 h 32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88" h="329">
                  <a:moveTo>
                    <a:pt x="56" y="328"/>
                  </a:moveTo>
                  <a:lnTo>
                    <a:pt x="187" y="219"/>
                  </a:lnTo>
                  <a:lnTo>
                    <a:pt x="0" y="0"/>
                  </a:lnTo>
                  <a:lnTo>
                    <a:pt x="56" y="328"/>
                  </a:lnTo>
                </a:path>
              </a:pathLst>
            </a:custGeom>
            <a:solidFill>
              <a:srgbClr val="7B00E4"/>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4836" name="Freeform 38"/>
            <p:cNvSpPr>
              <a:spLocks/>
            </p:cNvSpPr>
            <p:nvPr/>
          </p:nvSpPr>
          <p:spPr bwMode="auto">
            <a:xfrm>
              <a:off x="4835" y="3195"/>
              <a:ext cx="686" cy="940"/>
            </a:xfrm>
            <a:custGeom>
              <a:avLst/>
              <a:gdLst>
                <a:gd name="T0" fmla="*/ 426 w 686"/>
                <a:gd name="T1" fmla="*/ 0 h 940"/>
                <a:gd name="T2" fmla="*/ 0 w 686"/>
                <a:gd name="T3" fmla="*/ 437 h 940"/>
                <a:gd name="T4" fmla="*/ 74 w 686"/>
                <a:gd name="T5" fmla="*/ 939 h 940"/>
                <a:gd name="T6" fmla="*/ 685 w 686"/>
                <a:gd name="T7" fmla="*/ 284 h 940"/>
                <a:gd name="T8" fmla="*/ 426 w 686"/>
                <a:gd name="T9" fmla="*/ 0 h 9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6" h="940">
                  <a:moveTo>
                    <a:pt x="426" y="0"/>
                  </a:moveTo>
                  <a:lnTo>
                    <a:pt x="0" y="437"/>
                  </a:lnTo>
                  <a:lnTo>
                    <a:pt x="74" y="939"/>
                  </a:lnTo>
                  <a:lnTo>
                    <a:pt x="685" y="284"/>
                  </a:lnTo>
                  <a:lnTo>
                    <a:pt x="426" y="0"/>
                  </a:lnTo>
                </a:path>
              </a:pathLst>
            </a:custGeom>
            <a:solidFill>
              <a:srgbClr val="618FFD"/>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Tree>
  </p:cSld>
  <p:clrMapOvr>
    <a:overrideClrMapping bg1="lt1" tx1="dk1" bg2="lt2" tx2="dk2" accent1="accent1" accent2="accent2" accent3="accent3" accent4="accent4" accent5="accent5" accent6="accent6" hlink="hlink" folHlink="folHlink"/>
  </p:clrMapOvr>
  <p:transition>
    <p:cover dir="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1225550" y="2292350"/>
            <a:ext cx="7150100" cy="4102100"/>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5843" name="Rectangle 3"/>
          <p:cNvSpPr>
            <a:spLocks noChangeArrowheads="1"/>
          </p:cNvSpPr>
          <p:nvPr/>
        </p:nvSpPr>
        <p:spPr bwMode="auto">
          <a:xfrm>
            <a:off x="1073150" y="2139950"/>
            <a:ext cx="7150100" cy="41021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5844" name="Rectangle 4"/>
          <p:cNvSpPr>
            <a:spLocks noChangeArrowheads="1"/>
          </p:cNvSpPr>
          <p:nvPr/>
        </p:nvSpPr>
        <p:spPr bwMode="auto">
          <a:xfrm>
            <a:off x="920750" y="1987550"/>
            <a:ext cx="7150100" cy="4102100"/>
          </a:xfrm>
          <a:prstGeom prst="rect">
            <a:avLst/>
          </a:prstGeom>
          <a:solidFill>
            <a:srgbClr val="EAEC5E"/>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5845" name="Rectangle 5"/>
          <p:cNvSpPr>
            <a:spLocks noChangeArrowheads="1"/>
          </p:cNvSpPr>
          <p:nvPr/>
        </p:nvSpPr>
        <p:spPr bwMode="auto">
          <a:xfrm>
            <a:off x="381000" y="3048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r>
              <a:rPr lang="es-ES_tradnl" altLang="es-CR" sz="3600" b="1" i="1"/>
              <a:t>Normas sobre el concepto</a:t>
            </a:r>
          </a:p>
        </p:txBody>
      </p:sp>
      <p:sp>
        <p:nvSpPr>
          <p:cNvPr id="35846" name="Rectangle 6"/>
          <p:cNvSpPr>
            <a:spLocks noChangeArrowheads="1"/>
          </p:cNvSpPr>
          <p:nvPr/>
        </p:nvSpPr>
        <p:spPr bwMode="auto">
          <a:xfrm>
            <a:off x="1295400" y="2667000"/>
            <a:ext cx="64008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buClr>
                <a:srgbClr val="FC0128"/>
              </a:buClr>
              <a:buSzPct val="75000"/>
              <a:buFont typeface="Monotype Sorts" pitchFamily="2" charset="2"/>
              <a:buChar char="û"/>
            </a:pPr>
            <a:r>
              <a:rPr lang="es-ES_tradnl" altLang="es-CR" b="1"/>
              <a:t>Definición del control interno</a:t>
            </a:r>
          </a:p>
          <a:p>
            <a:pPr>
              <a:buClr>
                <a:srgbClr val="FC0128"/>
              </a:buClr>
              <a:buSzPct val="75000"/>
              <a:buFont typeface="Monotype Sorts" pitchFamily="2" charset="2"/>
              <a:buChar char="û"/>
            </a:pPr>
            <a:r>
              <a:rPr lang="es-ES_tradnl" altLang="es-CR" b="1"/>
              <a:t>Objetivos del control interno</a:t>
            </a:r>
          </a:p>
          <a:p>
            <a:pPr>
              <a:buClr>
                <a:srgbClr val="FC0128"/>
              </a:buClr>
              <a:buSzPct val="75000"/>
              <a:buFont typeface="Monotype Sorts" pitchFamily="2" charset="2"/>
              <a:buChar char="û"/>
            </a:pPr>
            <a:r>
              <a:rPr lang="es-ES_tradnl" altLang="es-CR" b="1"/>
              <a:t>Componentes del control interno</a:t>
            </a:r>
          </a:p>
          <a:p>
            <a:pPr>
              <a:buClr>
                <a:srgbClr val="FC0128"/>
              </a:buClr>
              <a:buSzPct val="75000"/>
              <a:buFont typeface="Monotype Sorts" pitchFamily="2" charset="2"/>
              <a:buChar char="û"/>
            </a:pPr>
            <a:r>
              <a:rPr lang="es-ES_tradnl" altLang="es-CR" b="1"/>
              <a:t>Responsabilidad por el control interno</a:t>
            </a:r>
          </a:p>
        </p:txBody>
      </p:sp>
      <p:grpSp>
        <p:nvGrpSpPr>
          <p:cNvPr id="35847" name="Group 7"/>
          <p:cNvGrpSpPr>
            <a:grpSpLocks/>
          </p:cNvGrpSpPr>
          <p:nvPr/>
        </p:nvGrpSpPr>
        <p:grpSpPr bwMode="auto">
          <a:xfrm>
            <a:off x="317500" y="381000"/>
            <a:ext cx="8585200" cy="914400"/>
            <a:chOff x="200" y="240"/>
            <a:chExt cx="5408" cy="576"/>
          </a:xfrm>
        </p:grpSpPr>
        <p:sp>
          <p:nvSpPr>
            <p:cNvPr id="35861" name="Line 8"/>
            <p:cNvSpPr>
              <a:spLocks noChangeShapeType="1"/>
            </p:cNvSpPr>
            <p:nvPr/>
          </p:nvSpPr>
          <p:spPr bwMode="auto">
            <a:xfrm>
              <a:off x="200" y="76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5862" name="Line 9"/>
            <p:cNvSpPr>
              <a:spLocks noChangeShapeType="1"/>
            </p:cNvSpPr>
            <p:nvPr/>
          </p:nvSpPr>
          <p:spPr bwMode="auto">
            <a:xfrm>
              <a:off x="200" y="28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5863" name="Line 10"/>
            <p:cNvSpPr>
              <a:spLocks noChangeShapeType="1"/>
            </p:cNvSpPr>
            <p:nvPr/>
          </p:nvSpPr>
          <p:spPr bwMode="auto">
            <a:xfrm>
              <a:off x="200" y="240"/>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5864" name="Line 11"/>
            <p:cNvSpPr>
              <a:spLocks noChangeShapeType="1"/>
            </p:cNvSpPr>
            <p:nvPr/>
          </p:nvSpPr>
          <p:spPr bwMode="auto">
            <a:xfrm>
              <a:off x="200" y="816"/>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35848" name="Group 12"/>
          <p:cNvGrpSpPr>
            <a:grpSpLocks/>
          </p:cNvGrpSpPr>
          <p:nvPr/>
        </p:nvGrpSpPr>
        <p:grpSpPr bwMode="auto">
          <a:xfrm>
            <a:off x="74613" y="150813"/>
            <a:ext cx="1374775" cy="1295400"/>
            <a:chOff x="3888" y="2496"/>
            <a:chExt cx="1633" cy="1639"/>
          </a:xfrm>
        </p:grpSpPr>
        <p:sp>
          <p:nvSpPr>
            <p:cNvPr id="35849" name="Freeform 13"/>
            <p:cNvSpPr>
              <a:spLocks/>
            </p:cNvSpPr>
            <p:nvPr/>
          </p:nvSpPr>
          <p:spPr bwMode="auto">
            <a:xfrm>
              <a:off x="4777" y="2954"/>
              <a:ext cx="467" cy="701"/>
            </a:xfrm>
            <a:custGeom>
              <a:avLst/>
              <a:gdLst>
                <a:gd name="T0" fmla="*/ 19 w 467"/>
                <a:gd name="T1" fmla="*/ 241 h 701"/>
                <a:gd name="T2" fmla="*/ 93 w 467"/>
                <a:gd name="T3" fmla="*/ 700 h 701"/>
                <a:gd name="T4" fmla="*/ 466 w 467"/>
                <a:gd name="T5" fmla="*/ 306 h 701"/>
                <a:gd name="T6" fmla="*/ 224 w 467"/>
                <a:gd name="T7" fmla="*/ 0 h 701"/>
                <a:gd name="T8" fmla="*/ 0 w 467"/>
                <a:gd name="T9" fmla="*/ 175 h 701"/>
                <a:gd name="T10" fmla="*/ 19 w 467"/>
                <a:gd name="T11" fmla="*/ 241 h 7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67" h="701">
                  <a:moveTo>
                    <a:pt x="19" y="241"/>
                  </a:moveTo>
                  <a:lnTo>
                    <a:pt x="93" y="700"/>
                  </a:lnTo>
                  <a:lnTo>
                    <a:pt x="466" y="306"/>
                  </a:lnTo>
                  <a:lnTo>
                    <a:pt x="224" y="0"/>
                  </a:lnTo>
                  <a:lnTo>
                    <a:pt x="0" y="175"/>
                  </a:lnTo>
                  <a:lnTo>
                    <a:pt x="19" y="241"/>
                  </a:lnTo>
                </a:path>
              </a:pathLst>
            </a:custGeom>
            <a:solidFill>
              <a:srgbClr val="DC008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0" name="Freeform 14"/>
            <p:cNvSpPr>
              <a:spLocks/>
            </p:cNvSpPr>
            <p:nvPr/>
          </p:nvSpPr>
          <p:spPr bwMode="auto">
            <a:xfrm>
              <a:off x="4741" y="2671"/>
              <a:ext cx="261" cy="525"/>
            </a:xfrm>
            <a:custGeom>
              <a:avLst/>
              <a:gdLst>
                <a:gd name="T0" fmla="*/ 74 w 261"/>
                <a:gd name="T1" fmla="*/ 502 h 525"/>
                <a:gd name="T2" fmla="*/ 260 w 261"/>
                <a:gd name="T3" fmla="*/ 328 h 525"/>
                <a:gd name="T4" fmla="*/ 0 w 261"/>
                <a:gd name="T5" fmla="*/ 0 h 525"/>
                <a:gd name="T6" fmla="*/ 37 w 261"/>
                <a:gd name="T7" fmla="*/ 524 h 525"/>
                <a:gd name="T8" fmla="*/ 74 w 261"/>
                <a:gd name="T9" fmla="*/ 502 h 5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1" h="525">
                  <a:moveTo>
                    <a:pt x="74" y="502"/>
                  </a:moveTo>
                  <a:lnTo>
                    <a:pt x="260" y="328"/>
                  </a:lnTo>
                  <a:lnTo>
                    <a:pt x="0" y="0"/>
                  </a:lnTo>
                  <a:lnTo>
                    <a:pt x="37" y="524"/>
                  </a:lnTo>
                  <a:lnTo>
                    <a:pt x="74" y="502"/>
                  </a:lnTo>
                </a:path>
              </a:pathLst>
            </a:custGeom>
            <a:solidFill>
              <a:srgbClr val="438E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1" name="Freeform 15"/>
            <p:cNvSpPr>
              <a:spLocks/>
            </p:cNvSpPr>
            <p:nvPr/>
          </p:nvSpPr>
          <p:spPr bwMode="auto">
            <a:xfrm>
              <a:off x="4129" y="3041"/>
              <a:ext cx="669" cy="614"/>
            </a:xfrm>
            <a:custGeom>
              <a:avLst/>
              <a:gdLst>
                <a:gd name="T0" fmla="*/ 223 w 669"/>
                <a:gd name="T1" fmla="*/ 0 h 614"/>
                <a:gd name="T2" fmla="*/ 594 w 669"/>
                <a:gd name="T3" fmla="*/ 131 h 614"/>
                <a:gd name="T4" fmla="*/ 668 w 669"/>
                <a:gd name="T5" fmla="*/ 613 h 614"/>
                <a:gd name="T6" fmla="*/ 0 w 669"/>
                <a:gd name="T7" fmla="*/ 350 h 614"/>
                <a:gd name="T8" fmla="*/ 223 w 669"/>
                <a:gd name="T9" fmla="*/ 0 h 6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69" h="614">
                  <a:moveTo>
                    <a:pt x="223" y="0"/>
                  </a:moveTo>
                  <a:lnTo>
                    <a:pt x="594" y="131"/>
                  </a:lnTo>
                  <a:lnTo>
                    <a:pt x="668" y="613"/>
                  </a:lnTo>
                  <a:lnTo>
                    <a:pt x="0" y="350"/>
                  </a:lnTo>
                  <a:lnTo>
                    <a:pt x="223" y="0"/>
                  </a:lnTo>
                </a:path>
              </a:pathLst>
            </a:custGeom>
            <a:solidFill>
              <a:srgbClr val="FDC0E5"/>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2" name="Freeform 16"/>
            <p:cNvSpPr>
              <a:spLocks/>
            </p:cNvSpPr>
            <p:nvPr/>
          </p:nvSpPr>
          <p:spPr bwMode="auto">
            <a:xfrm>
              <a:off x="4333" y="2649"/>
              <a:ext cx="390" cy="568"/>
            </a:xfrm>
            <a:custGeom>
              <a:avLst/>
              <a:gdLst>
                <a:gd name="T0" fmla="*/ 278 w 390"/>
                <a:gd name="T1" fmla="*/ 0 h 568"/>
                <a:gd name="T2" fmla="*/ 0 w 390"/>
                <a:gd name="T3" fmla="*/ 414 h 568"/>
                <a:gd name="T4" fmla="*/ 389 w 390"/>
                <a:gd name="T5" fmla="*/ 567 h 568"/>
                <a:gd name="T6" fmla="*/ 278 w 390"/>
                <a:gd name="T7" fmla="*/ 0 h 56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0" h="568">
                  <a:moveTo>
                    <a:pt x="278" y="0"/>
                  </a:moveTo>
                  <a:lnTo>
                    <a:pt x="0" y="414"/>
                  </a:lnTo>
                  <a:lnTo>
                    <a:pt x="389" y="567"/>
                  </a:lnTo>
                  <a:lnTo>
                    <a:pt x="278" y="0"/>
                  </a:lnTo>
                </a:path>
              </a:pathLst>
            </a:custGeom>
            <a:solidFill>
              <a:srgbClr val="7FFF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3" name="Freeform 17"/>
            <p:cNvSpPr>
              <a:spLocks/>
            </p:cNvSpPr>
            <p:nvPr/>
          </p:nvSpPr>
          <p:spPr bwMode="auto">
            <a:xfrm>
              <a:off x="4110" y="2737"/>
              <a:ext cx="447" cy="655"/>
            </a:xfrm>
            <a:custGeom>
              <a:avLst/>
              <a:gdLst>
                <a:gd name="T0" fmla="*/ 446 w 447"/>
                <a:gd name="T1" fmla="*/ 22 h 655"/>
                <a:gd name="T2" fmla="*/ 74 w 447"/>
                <a:gd name="T3" fmla="*/ 654 h 655"/>
                <a:gd name="T4" fmla="*/ 0 w 447"/>
                <a:gd name="T5" fmla="*/ 610 h 655"/>
                <a:gd name="T6" fmla="*/ 390 w 447"/>
                <a:gd name="T7" fmla="*/ 0 h 655"/>
                <a:gd name="T8" fmla="*/ 446 w 447"/>
                <a:gd name="T9" fmla="*/ 22 h 6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47" h="655">
                  <a:moveTo>
                    <a:pt x="446" y="22"/>
                  </a:moveTo>
                  <a:lnTo>
                    <a:pt x="74" y="654"/>
                  </a:lnTo>
                  <a:lnTo>
                    <a:pt x="0" y="610"/>
                  </a:lnTo>
                  <a:lnTo>
                    <a:pt x="390" y="0"/>
                  </a:lnTo>
                  <a:lnTo>
                    <a:pt x="446" y="22"/>
                  </a:lnTo>
                </a:path>
              </a:pathLst>
            </a:custGeom>
            <a:solidFill>
              <a:srgbClr val="FAFD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4" name="Freeform 18"/>
            <p:cNvSpPr>
              <a:spLocks/>
            </p:cNvSpPr>
            <p:nvPr/>
          </p:nvSpPr>
          <p:spPr bwMode="auto">
            <a:xfrm>
              <a:off x="4777" y="2714"/>
              <a:ext cx="503" cy="569"/>
            </a:xfrm>
            <a:custGeom>
              <a:avLst/>
              <a:gdLst>
                <a:gd name="T0" fmla="*/ 58 w 503"/>
                <a:gd name="T1" fmla="*/ 0 h 569"/>
                <a:gd name="T2" fmla="*/ 502 w 503"/>
                <a:gd name="T3" fmla="*/ 505 h 569"/>
                <a:gd name="T4" fmla="*/ 425 w 503"/>
                <a:gd name="T5" fmla="*/ 568 h 569"/>
                <a:gd name="T6" fmla="*/ 0 w 503"/>
                <a:gd name="T7" fmla="*/ 42 h 569"/>
                <a:gd name="T8" fmla="*/ 58 w 503"/>
                <a:gd name="T9" fmla="*/ 0 h 5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3" h="569">
                  <a:moveTo>
                    <a:pt x="58" y="0"/>
                  </a:moveTo>
                  <a:lnTo>
                    <a:pt x="502" y="505"/>
                  </a:lnTo>
                  <a:lnTo>
                    <a:pt x="425" y="568"/>
                  </a:lnTo>
                  <a:lnTo>
                    <a:pt x="0" y="42"/>
                  </a:lnTo>
                  <a:lnTo>
                    <a:pt x="58" y="0"/>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5" name="Freeform 19"/>
            <p:cNvSpPr>
              <a:spLocks/>
            </p:cNvSpPr>
            <p:nvPr/>
          </p:nvSpPr>
          <p:spPr bwMode="auto">
            <a:xfrm>
              <a:off x="4631" y="2780"/>
              <a:ext cx="205" cy="875"/>
            </a:xfrm>
            <a:custGeom>
              <a:avLst/>
              <a:gdLst>
                <a:gd name="T0" fmla="*/ 0 w 205"/>
                <a:gd name="T1" fmla="*/ 0 h 875"/>
                <a:gd name="T2" fmla="*/ 74 w 205"/>
                <a:gd name="T3" fmla="*/ 44 h 875"/>
                <a:gd name="T4" fmla="*/ 204 w 205"/>
                <a:gd name="T5" fmla="*/ 874 h 875"/>
                <a:gd name="T6" fmla="*/ 111 w 205"/>
                <a:gd name="T7" fmla="*/ 830 h 875"/>
                <a:gd name="T8" fmla="*/ 0 w 205"/>
                <a:gd name="T9" fmla="*/ 0 h 8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875">
                  <a:moveTo>
                    <a:pt x="0" y="0"/>
                  </a:moveTo>
                  <a:lnTo>
                    <a:pt x="74" y="44"/>
                  </a:lnTo>
                  <a:lnTo>
                    <a:pt x="204" y="874"/>
                  </a:lnTo>
                  <a:lnTo>
                    <a:pt x="111" y="830"/>
                  </a:lnTo>
                  <a:lnTo>
                    <a:pt x="0" y="0"/>
                  </a:lnTo>
                </a:path>
              </a:pathLst>
            </a:custGeom>
            <a:solidFill>
              <a:srgbClr val="FAFD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6" name="Freeform 20"/>
            <p:cNvSpPr>
              <a:spLocks/>
            </p:cNvSpPr>
            <p:nvPr/>
          </p:nvSpPr>
          <p:spPr bwMode="auto">
            <a:xfrm>
              <a:off x="4704" y="2759"/>
              <a:ext cx="187" cy="896"/>
            </a:xfrm>
            <a:custGeom>
              <a:avLst/>
              <a:gdLst>
                <a:gd name="T0" fmla="*/ 0 w 187"/>
                <a:gd name="T1" fmla="*/ 65 h 896"/>
                <a:gd name="T2" fmla="*/ 56 w 187"/>
                <a:gd name="T3" fmla="*/ 0 h 896"/>
                <a:gd name="T4" fmla="*/ 186 w 187"/>
                <a:gd name="T5" fmla="*/ 830 h 896"/>
                <a:gd name="T6" fmla="*/ 130 w 187"/>
                <a:gd name="T7" fmla="*/ 895 h 896"/>
                <a:gd name="T8" fmla="*/ 0 w 187"/>
                <a:gd name="T9" fmla="*/ 65 h 8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7" h="896">
                  <a:moveTo>
                    <a:pt x="0" y="65"/>
                  </a:moveTo>
                  <a:lnTo>
                    <a:pt x="56" y="0"/>
                  </a:lnTo>
                  <a:lnTo>
                    <a:pt x="186" y="830"/>
                  </a:lnTo>
                  <a:lnTo>
                    <a:pt x="130" y="895"/>
                  </a:lnTo>
                  <a:lnTo>
                    <a:pt x="0" y="65"/>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7" name="Freeform 21"/>
            <p:cNvSpPr>
              <a:spLocks/>
            </p:cNvSpPr>
            <p:nvPr/>
          </p:nvSpPr>
          <p:spPr bwMode="auto">
            <a:xfrm>
              <a:off x="3888" y="3348"/>
              <a:ext cx="1021" cy="787"/>
            </a:xfrm>
            <a:custGeom>
              <a:avLst/>
              <a:gdLst>
                <a:gd name="T0" fmla="*/ 223 w 1021"/>
                <a:gd name="T1" fmla="*/ 0 h 787"/>
                <a:gd name="T2" fmla="*/ 946 w 1021"/>
                <a:gd name="T3" fmla="*/ 284 h 787"/>
                <a:gd name="T4" fmla="*/ 1020 w 1021"/>
                <a:gd name="T5" fmla="*/ 786 h 787"/>
                <a:gd name="T6" fmla="*/ 0 w 1021"/>
                <a:gd name="T7" fmla="*/ 349 h 787"/>
                <a:gd name="T8" fmla="*/ 223 w 1021"/>
                <a:gd name="T9" fmla="*/ 0 h 7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21" h="787">
                  <a:moveTo>
                    <a:pt x="223" y="0"/>
                  </a:moveTo>
                  <a:lnTo>
                    <a:pt x="946" y="284"/>
                  </a:lnTo>
                  <a:lnTo>
                    <a:pt x="1020" y="786"/>
                  </a:lnTo>
                  <a:lnTo>
                    <a:pt x="0" y="349"/>
                  </a:lnTo>
                  <a:lnTo>
                    <a:pt x="223" y="0"/>
                  </a:lnTo>
                </a:path>
              </a:pathLst>
            </a:custGeom>
            <a:solidFill>
              <a:srgbClr val="A2C1FE"/>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8" name="Freeform 22"/>
            <p:cNvSpPr>
              <a:spLocks/>
            </p:cNvSpPr>
            <p:nvPr/>
          </p:nvSpPr>
          <p:spPr bwMode="auto">
            <a:xfrm>
              <a:off x="4500" y="2496"/>
              <a:ext cx="205" cy="329"/>
            </a:xfrm>
            <a:custGeom>
              <a:avLst/>
              <a:gdLst>
                <a:gd name="T0" fmla="*/ 204 w 205"/>
                <a:gd name="T1" fmla="*/ 328 h 329"/>
                <a:gd name="T2" fmla="*/ 148 w 205"/>
                <a:gd name="T3" fmla="*/ 0 h 329"/>
                <a:gd name="T4" fmla="*/ 0 w 205"/>
                <a:gd name="T5" fmla="*/ 241 h 329"/>
                <a:gd name="T6" fmla="*/ 204 w 205"/>
                <a:gd name="T7" fmla="*/ 328 h 32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5" h="329">
                  <a:moveTo>
                    <a:pt x="204" y="328"/>
                  </a:moveTo>
                  <a:lnTo>
                    <a:pt x="148" y="0"/>
                  </a:lnTo>
                  <a:lnTo>
                    <a:pt x="0" y="241"/>
                  </a:lnTo>
                  <a:lnTo>
                    <a:pt x="204" y="328"/>
                  </a:lnTo>
                </a:path>
              </a:pathLst>
            </a:custGeom>
            <a:solidFill>
              <a:srgbClr val="B760F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59" name="Freeform 23"/>
            <p:cNvSpPr>
              <a:spLocks/>
            </p:cNvSpPr>
            <p:nvPr/>
          </p:nvSpPr>
          <p:spPr bwMode="auto">
            <a:xfrm>
              <a:off x="4648" y="2496"/>
              <a:ext cx="188" cy="329"/>
            </a:xfrm>
            <a:custGeom>
              <a:avLst/>
              <a:gdLst>
                <a:gd name="T0" fmla="*/ 56 w 188"/>
                <a:gd name="T1" fmla="*/ 328 h 329"/>
                <a:gd name="T2" fmla="*/ 187 w 188"/>
                <a:gd name="T3" fmla="*/ 219 h 329"/>
                <a:gd name="T4" fmla="*/ 0 w 188"/>
                <a:gd name="T5" fmla="*/ 0 h 329"/>
                <a:gd name="T6" fmla="*/ 56 w 188"/>
                <a:gd name="T7" fmla="*/ 328 h 32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88" h="329">
                  <a:moveTo>
                    <a:pt x="56" y="328"/>
                  </a:moveTo>
                  <a:lnTo>
                    <a:pt x="187" y="219"/>
                  </a:lnTo>
                  <a:lnTo>
                    <a:pt x="0" y="0"/>
                  </a:lnTo>
                  <a:lnTo>
                    <a:pt x="56" y="328"/>
                  </a:lnTo>
                </a:path>
              </a:pathLst>
            </a:custGeom>
            <a:solidFill>
              <a:srgbClr val="7B00E4"/>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5860" name="Freeform 24"/>
            <p:cNvSpPr>
              <a:spLocks/>
            </p:cNvSpPr>
            <p:nvPr/>
          </p:nvSpPr>
          <p:spPr bwMode="auto">
            <a:xfrm>
              <a:off x="4835" y="3195"/>
              <a:ext cx="686" cy="940"/>
            </a:xfrm>
            <a:custGeom>
              <a:avLst/>
              <a:gdLst>
                <a:gd name="T0" fmla="*/ 426 w 686"/>
                <a:gd name="T1" fmla="*/ 0 h 940"/>
                <a:gd name="T2" fmla="*/ 0 w 686"/>
                <a:gd name="T3" fmla="*/ 437 h 940"/>
                <a:gd name="T4" fmla="*/ 74 w 686"/>
                <a:gd name="T5" fmla="*/ 939 h 940"/>
                <a:gd name="T6" fmla="*/ 685 w 686"/>
                <a:gd name="T7" fmla="*/ 284 h 940"/>
                <a:gd name="T8" fmla="*/ 426 w 686"/>
                <a:gd name="T9" fmla="*/ 0 h 9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6" h="940">
                  <a:moveTo>
                    <a:pt x="426" y="0"/>
                  </a:moveTo>
                  <a:lnTo>
                    <a:pt x="0" y="437"/>
                  </a:lnTo>
                  <a:lnTo>
                    <a:pt x="74" y="939"/>
                  </a:lnTo>
                  <a:lnTo>
                    <a:pt x="685" y="284"/>
                  </a:lnTo>
                  <a:lnTo>
                    <a:pt x="426" y="0"/>
                  </a:lnTo>
                </a:path>
              </a:pathLst>
            </a:custGeom>
            <a:solidFill>
              <a:srgbClr val="618FFD"/>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Tree>
  </p:cSld>
  <p:clrMapOvr>
    <a:overrideClrMapping bg1="lt1" tx1="dk1" bg2="lt2" tx2="dk2" accent1="accent1" accent2="accent2" accent3="accent3" accent4="accent4" accent5="accent5" accent6="accent6" hlink="hlink" folHlink="folHlink"/>
  </p:clrMapOvr>
  <p:transition>
    <p:cover dir="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1000" y="3048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r>
              <a:rPr lang="es-ES_tradnl" altLang="es-CR" sz="3600" b="1" i="1"/>
              <a:t>Normas sobre ambiente de control</a:t>
            </a:r>
          </a:p>
        </p:txBody>
      </p:sp>
      <p:grpSp>
        <p:nvGrpSpPr>
          <p:cNvPr id="36867" name="Group 3"/>
          <p:cNvGrpSpPr>
            <a:grpSpLocks/>
          </p:cNvGrpSpPr>
          <p:nvPr/>
        </p:nvGrpSpPr>
        <p:grpSpPr bwMode="auto">
          <a:xfrm>
            <a:off x="317500" y="381000"/>
            <a:ext cx="8585200" cy="914400"/>
            <a:chOff x="200" y="240"/>
            <a:chExt cx="5408" cy="576"/>
          </a:xfrm>
        </p:grpSpPr>
        <p:sp>
          <p:nvSpPr>
            <p:cNvPr id="36888" name="Line 4"/>
            <p:cNvSpPr>
              <a:spLocks noChangeShapeType="1"/>
            </p:cNvSpPr>
            <p:nvPr/>
          </p:nvSpPr>
          <p:spPr bwMode="auto">
            <a:xfrm>
              <a:off x="200" y="76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6889" name="Line 5"/>
            <p:cNvSpPr>
              <a:spLocks noChangeShapeType="1"/>
            </p:cNvSpPr>
            <p:nvPr/>
          </p:nvSpPr>
          <p:spPr bwMode="auto">
            <a:xfrm>
              <a:off x="200" y="28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6890" name="Line 6"/>
            <p:cNvSpPr>
              <a:spLocks noChangeShapeType="1"/>
            </p:cNvSpPr>
            <p:nvPr/>
          </p:nvSpPr>
          <p:spPr bwMode="auto">
            <a:xfrm>
              <a:off x="200" y="240"/>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6891" name="Line 7"/>
            <p:cNvSpPr>
              <a:spLocks noChangeShapeType="1"/>
            </p:cNvSpPr>
            <p:nvPr/>
          </p:nvSpPr>
          <p:spPr bwMode="auto">
            <a:xfrm>
              <a:off x="200" y="816"/>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36868" name="Group 8"/>
          <p:cNvGrpSpPr>
            <a:grpSpLocks/>
          </p:cNvGrpSpPr>
          <p:nvPr/>
        </p:nvGrpSpPr>
        <p:grpSpPr bwMode="auto">
          <a:xfrm>
            <a:off x="74613" y="152400"/>
            <a:ext cx="1373187" cy="1296988"/>
            <a:chOff x="240" y="96"/>
            <a:chExt cx="865" cy="817"/>
          </a:xfrm>
        </p:grpSpPr>
        <p:sp>
          <p:nvSpPr>
            <p:cNvPr id="36875" name="Freeform 9"/>
            <p:cNvSpPr>
              <a:spLocks/>
            </p:cNvSpPr>
            <p:nvPr/>
          </p:nvSpPr>
          <p:spPr bwMode="auto">
            <a:xfrm>
              <a:off x="251" y="116"/>
              <a:ext cx="854" cy="797"/>
            </a:xfrm>
            <a:custGeom>
              <a:avLst/>
              <a:gdLst>
                <a:gd name="T0" fmla="*/ 398 w 854"/>
                <a:gd name="T1" fmla="*/ 0 h 797"/>
                <a:gd name="T2" fmla="*/ 0 w 854"/>
                <a:gd name="T3" fmla="*/ 592 h 797"/>
                <a:gd name="T4" fmla="*/ 535 w 854"/>
                <a:gd name="T5" fmla="*/ 796 h 797"/>
                <a:gd name="T6" fmla="*/ 853 w 854"/>
                <a:gd name="T7" fmla="*/ 480 h 797"/>
                <a:gd name="T8" fmla="*/ 398 w 854"/>
                <a:gd name="T9" fmla="*/ 0 h 7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54" h="797">
                  <a:moveTo>
                    <a:pt x="398" y="0"/>
                  </a:moveTo>
                  <a:lnTo>
                    <a:pt x="0" y="592"/>
                  </a:lnTo>
                  <a:lnTo>
                    <a:pt x="535" y="796"/>
                  </a:lnTo>
                  <a:lnTo>
                    <a:pt x="853" y="480"/>
                  </a:lnTo>
                  <a:lnTo>
                    <a:pt x="398" y="0"/>
                  </a:lnTo>
                </a:path>
              </a:pathLst>
            </a:custGeom>
            <a:solidFill>
              <a:schemeClr val="bg2"/>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76" name="Freeform 10"/>
            <p:cNvSpPr>
              <a:spLocks/>
            </p:cNvSpPr>
            <p:nvPr/>
          </p:nvSpPr>
          <p:spPr bwMode="auto">
            <a:xfrm>
              <a:off x="711" y="319"/>
              <a:ext cx="247" cy="340"/>
            </a:xfrm>
            <a:custGeom>
              <a:avLst/>
              <a:gdLst>
                <a:gd name="T0" fmla="*/ 10 w 247"/>
                <a:gd name="T1" fmla="*/ 117 h 340"/>
                <a:gd name="T2" fmla="*/ 49 w 247"/>
                <a:gd name="T3" fmla="*/ 339 h 340"/>
                <a:gd name="T4" fmla="*/ 246 w 247"/>
                <a:gd name="T5" fmla="*/ 148 h 340"/>
                <a:gd name="T6" fmla="*/ 118 w 247"/>
                <a:gd name="T7" fmla="*/ 0 h 340"/>
                <a:gd name="T8" fmla="*/ 0 w 247"/>
                <a:gd name="T9" fmla="*/ 85 h 340"/>
                <a:gd name="T10" fmla="*/ 10 w 247"/>
                <a:gd name="T11" fmla="*/ 117 h 3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7" h="340">
                  <a:moveTo>
                    <a:pt x="10" y="117"/>
                  </a:moveTo>
                  <a:lnTo>
                    <a:pt x="49" y="339"/>
                  </a:lnTo>
                  <a:lnTo>
                    <a:pt x="246" y="148"/>
                  </a:lnTo>
                  <a:lnTo>
                    <a:pt x="118" y="0"/>
                  </a:lnTo>
                  <a:lnTo>
                    <a:pt x="0" y="85"/>
                  </a:lnTo>
                  <a:lnTo>
                    <a:pt x="10" y="117"/>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77" name="Freeform 11"/>
            <p:cNvSpPr>
              <a:spLocks/>
            </p:cNvSpPr>
            <p:nvPr/>
          </p:nvSpPr>
          <p:spPr bwMode="auto">
            <a:xfrm>
              <a:off x="692" y="181"/>
              <a:ext cx="138" cy="255"/>
            </a:xfrm>
            <a:custGeom>
              <a:avLst/>
              <a:gdLst>
                <a:gd name="T0" fmla="*/ 39 w 138"/>
                <a:gd name="T1" fmla="*/ 243 h 255"/>
                <a:gd name="T2" fmla="*/ 137 w 138"/>
                <a:gd name="T3" fmla="*/ 159 h 255"/>
                <a:gd name="T4" fmla="*/ 0 w 138"/>
                <a:gd name="T5" fmla="*/ 0 h 255"/>
                <a:gd name="T6" fmla="*/ 20 w 138"/>
                <a:gd name="T7" fmla="*/ 254 h 255"/>
                <a:gd name="T8" fmla="*/ 39 w 138"/>
                <a:gd name="T9" fmla="*/ 243 h 2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8" h="255">
                  <a:moveTo>
                    <a:pt x="39" y="243"/>
                  </a:moveTo>
                  <a:lnTo>
                    <a:pt x="137" y="159"/>
                  </a:lnTo>
                  <a:lnTo>
                    <a:pt x="0" y="0"/>
                  </a:lnTo>
                  <a:lnTo>
                    <a:pt x="20" y="254"/>
                  </a:lnTo>
                  <a:lnTo>
                    <a:pt x="39" y="243"/>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78" name="Freeform 12"/>
            <p:cNvSpPr>
              <a:spLocks/>
            </p:cNvSpPr>
            <p:nvPr/>
          </p:nvSpPr>
          <p:spPr bwMode="auto">
            <a:xfrm>
              <a:off x="368" y="361"/>
              <a:ext cx="354" cy="298"/>
            </a:xfrm>
            <a:custGeom>
              <a:avLst/>
              <a:gdLst>
                <a:gd name="T0" fmla="*/ 118 w 354"/>
                <a:gd name="T1" fmla="*/ 0 h 298"/>
                <a:gd name="T2" fmla="*/ 314 w 354"/>
                <a:gd name="T3" fmla="*/ 64 h 298"/>
                <a:gd name="T4" fmla="*/ 353 w 354"/>
                <a:gd name="T5" fmla="*/ 297 h 298"/>
                <a:gd name="T6" fmla="*/ 0 w 354"/>
                <a:gd name="T7" fmla="*/ 170 h 298"/>
                <a:gd name="T8" fmla="*/ 118 w 354"/>
                <a:gd name="T9" fmla="*/ 0 h 2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98">
                  <a:moveTo>
                    <a:pt x="118" y="0"/>
                  </a:moveTo>
                  <a:lnTo>
                    <a:pt x="314" y="64"/>
                  </a:lnTo>
                  <a:lnTo>
                    <a:pt x="353" y="297"/>
                  </a:lnTo>
                  <a:lnTo>
                    <a:pt x="0" y="170"/>
                  </a:lnTo>
                  <a:lnTo>
                    <a:pt x="118"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79" name="Freeform 13"/>
            <p:cNvSpPr>
              <a:spLocks/>
            </p:cNvSpPr>
            <p:nvPr/>
          </p:nvSpPr>
          <p:spPr bwMode="auto">
            <a:xfrm>
              <a:off x="476" y="170"/>
              <a:ext cx="207" cy="277"/>
            </a:xfrm>
            <a:custGeom>
              <a:avLst/>
              <a:gdLst>
                <a:gd name="T0" fmla="*/ 147 w 207"/>
                <a:gd name="T1" fmla="*/ 0 h 277"/>
                <a:gd name="T2" fmla="*/ 0 w 207"/>
                <a:gd name="T3" fmla="*/ 202 h 277"/>
                <a:gd name="T4" fmla="*/ 206 w 207"/>
                <a:gd name="T5" fmla="*/ 276 h 277"/>
                <a:gd name="T6" fmla="*/ 147 w 207"/>
                <a:gd name="T7" fmla="*/ 0 h 2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7" h="277">
                  <a:moveTo>
                    <a:pt x="147" y="0"/>
                  </a:moveTo>
                  <a:lnTo>
                    <a:pt x="0" y="202"/>
                  </a:lnTo>
                  <a:lnTo>
                    <a:pt x="206" y="276"/>
                  </a:lnTo>
                  <a:lnTo>
                    <a:pt x="147"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80" name="Freeform 14"/>
            <p:cNvSpPr>
              <a:spLocks/>
            </p:cNvSpPr>
            <p:nvPr/>
          </p:nvSpPr>
          <p:spPr bwMode="auto">
            <a:xfrm>
              <a:off x="358" y="213"/>
              <a:ext cx="236" cy="319"/>
            </a:xfrm>
            <a:custGeom>
              <a:avLst/>
              <a:gdLst>
                <a:gd name="T0" fmla="*/ 235 w 236"/>
                <a:gd name="T1" fmla="*/ 11 h 319"/>
                <a:gd name="T2" fmla="*/ 39 w 236"/>
                <a:gd name="T3" fmla="*/ 318 h 319"/>
                <a:gd name="T4" fmla="*/ 0 w 236"/>
                <a:gd name="T5" fmla="*/ 297 h 319"/>
                <a:gd name="T6" fmla="*/ 206 w 236"/>
                <a:gd name="T7" fmla="*/ 0 h 319"/>
                <a:gd name="T8" fmla="*/ 235 w 236"/>
                <a:gd name="T9" fmla="*/ 11 h 3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6" h="319">
                  <a:moveTo>
                    <a:pt x="235" y="11"/>
                  </a:moveTo>
                  <a:lnTo>
                    <a:pt x="39" y="318"/>
                  </a:lnTo>
                  <a:lnTo>
                    <a:pt x="0" y="297"/>
                  </a:lnTo>
                  <a:lnTo>
                    <a:pt x="206" y="0"/>
                  </a:lnTo>
                  <a:lnTo>
                    <a:pt x="235" y="11"/>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81" name="Freeform 15"/>
            <p:cNvSpPr>
              <a:spLocks/>
            </p:cNvSpPr>
            <p:nvPr/>
          </p:nvSpPr>
          <p:spPr bwMode="auto">
            <a:xfrm>
              <a:off x="711" y="203"/>
              <a:ext cx="266" cy="276"/>
            </a:xfrm>
            <a:custGeom>
              <a:avLst/>
              <a:gdLst>
                <a:gd name="T0" fmla="*/ 31 w 266"/>
                <a:gd name="T1" fmla="*/ 0 h 276"/>
                <a:gd name="T2" fmla="*/ 265 w 266"/>
                <a:gd name="T3" fmla="*/ 244 h 276"/>
                <a:gd name="T4" fmla="*/ 224 w 266"/>
                <a:gd name="T5" fmla="*/ 275 h 276"/>
                <a:gd name="T6" fmla="*/ 0 w 266"/>
                <a:gd name="T7" fmla="*/ 20 h 276"/>
                <a:gd name="T8" fmla="*/ 31 w 266"/>
                <a:gd name="T9" fmla="*/ 0 h 2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6" h="276">
                  <a:moveTo>
                    <a:pt x="31" y="0"/>
                  </a:moveTo>
                  <a:lnTo>
                    <a:pt x="265" y="244"/>
                  </a:lnTo>
                  <a:lnTo>
                    <a:pt x="224" y="275"/>
                  </a:lnTo>
                  <a:lnTo>
                    <a:pt x="0" y="20"/>
                  </a:lnTo>
                  <a:lnTo>
                    <a:pt x="31" y="0"/>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82" name="Freeform 16"/>
            <p:cNvSpPr>
              <a:spLocks/>
            </p:cNvSpPr>
            <p:nvPr/>
          </p:nvSpPr>
          <p:spPr bwMode="auto">
            <a:xfrm>
              <a:off x="633" y="234"/>
              <a:ext cx="109" cy="425"/>
            </a:xfrm>
            <a:custGeom>
              <a:avLst/>
              <a:gdLst>
                <a:gd name="T0" fmla="*/ 0 w 109"/>
                <a:gd name="T1" fmla="*/ 0 h 425"/>
                <a:gd name="T2" fmla="*/ 39 w 109"/>
                <a:gd name="T3" fmla="*/ 21 h 425"/>
                <a:gd name="T4" fmla="*/ 108 w 109"/>
                <a:gd name="T5" fmla="*/ 424 h 425"/>
                <a:gd name="T6" fmla="*/ 59 w 109"/>
                <a:gd name="T7" fmla="*/ 403 h 425"/>
                <a:gd name="T8" fmla="*/ 0 w 109"/>
                <a:gd name="T9" fmla="*/ 0 h 4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 h="425">
                  <a:moveTo>
                    <a:pt x="0" y="0"/>
                  </a:moveTo>
                  <a:lnTo>
                    <a:pt x="39" y="21"/>
                  </a:lnTo>
                  <a:lnTo>
                    <a:pt x="108" y="424"/>
                  </a:lnTo>
                  <a:lnTo>
                    <a:pt x="59" y="403"/>
                  </a:lnTo>
                  <a:lnTo>
                    <a:pt x="0"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83" name="Freeform 17"/>
            <p:cNvSpPr>
              <a:spLocks/>
            </p:cNvSpPr>
            <p:nvPr/>
          </p:nvSpPr>
          <p:spPr bwMode="auto">
            <a:xfrm>
              <a:off x="672" y="223"/>
              <a:ext cx="99" cy="436"/>
            </a:xfrm>
            <a:custGeom>
              <a:avLst/>
              <a:gdLst>
                <a:gd name="T0" fmla="*/ 0 w 99"/>
                <a:gd name="T1" fmla="*/ 32 h 436"/>
                <a:gd name="T2" fmla="*/ 29 w 99"/>
                <a:gd name="T3" fmla="*/ 0 h 436"/>
                <a:gd name="T4" fmla="*/ 98 w 99"/>
                <a:gd name="T5" fmla="*/ 403 h 436"/>
                <a:gd name="T6" fmla="*/ 69 w 99"/>
                <a:gd name="T7" fmla="*/ 435 h 436"/>
                <a:gd name="T8" fmla="*/ 0 w 99"/>
                <a:gd name="T9" fmla="*/ 32 h 4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9" h="436">
                  <a:moveTo>
                    <a:pt x="0" y="32"/>
                  </a:moveTo>
                  <a:lnTo>
                    <a:pt x="29" y="0"/>
                  </a:lnTo>
                  <a:lnTo>
                    <a:pt x="98" y="403"/>
                  </a:lnTo>
                  <a:lnTo>
                    <a:pt x="69" y="435"/>
                  </a:lnTo>
                  <a:lnTo>
                    <a:pt x="0" y="32"/>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84" name="Freeform 18"/>
            <p:cNvSpPr>
              <a:spLocks/>
            </p:cNvSpPr>
            <p:nvPr/>
          </p:nvSpPr>
          <p:spPr bwMode="auto">
            <a:xfrm>
              <a:off x="240" y="510"/>
              <a:ext cx="541" cy="383"/>
            </a:xfrm>
            <a:custGeom>
              <a:avLst/>
              <a:gdLst>
                <a:gd name="T0" fmla="*/ 118 w 541"/>
                <a:gd name="T1" fmla="*/ 0 h 383"/>
                <a:gd name="T2" fmla="*/ 501 w 541"/>
                <a:gd name="T3" fmla="*/ 138 h 383"/>
                <a:gd name="T4" fmla="*/ 540 w 541"/>
                <a:gd name="T5" fmla="*/ 382 h 383"/>
                <a:gd name="T6" fmla="*/ 0 w 541"/>
                <a:gd name="T7" fmla="*/ 170 h 383"/>
                <a:gd name="T8" fmla="*/ 118 w 541"/>
                <a:gd name="T9" fmla="*/ 0 h 3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41" h="383">
                  <a:moveTo>
                    <a:pt x="118" y="0"/>
                  </a:moveTo>
                  <a:lnTo>
                    <a:pt x="501" y="138"/>
                  </a:lnTo>
                  <a:lnTo>
                    <a:pt x="540" y="382"/>
                  </a:lnTo>
                  <a:lnTo>
                    <a:pt x="0" y="170"/>
                  </a:lnTo>
                  <a:lnTo>
                    <a:pt x="118" y="0"/>
                  </a:lnTo>
                </a:path>
              </a:pathLst>
            </a:custGeom>
            <a:solidFill>
              <a:srgbClr val="A2C1FE"/>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85" name="Freeform 19"/>
            <p:cNvSpPr>
              <a:spLocks/>
            </p:cNvSpPr>
            <p:nvPr/>
          </p:nvSpPr>
          <p:spPr bwMode="auto">
            <a:xfrm>
              <a:off x="564" y="96"/>
              <a:ext cx="109" cy="160"/>
            </a:xfrm>
            <a:custGeom>
              <a:avLst/>
              <a:gdLst>
                <a:gd name="T0" fmla="*/ 108 w 109"/>
                <a:gd name="T1" fmla="*/ 159 h 160"/>
                <a:gd name="T2" fmla="*/ 79 w 109"/>
                <a:gd name="T3" fmla="*/ 0 h 160"/>
                <a:gd name="T4" fmla="*/ 0 w 109"/>
                <a:gd name="T5" fmla="*/ 117 h 160"/>
                <a:gd name="T6" fmla="*/ 108 w 10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9" h="160">
                  <a:moveTo>
                    <a:pt x="108" y="159"/>
                  </a:moveTo>
                  <a:lnTo>
                    <a:pt x="79" y="0"/>
                  </a:lnTo>
                  <a:lnTo>
                    <a:pt x="0" y="117"/>
                  </a:lnTo>
                  <a:lnTo>
                    <a:pt x="108" y="159"/>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86" name="Freeform 20"/>
            <p:cNvSpPr>
              <a:spLocks/>
            </p:cNvSpPr>
            <p:nvPr/>
          </p:nvSpPr>
          <p:spPr bwMode="auto">
            <a:xfrm>
              <a:off x="643" y="96"/>
              <a:ext cx="99" cy="160"/>
            </a:xfrm>
            <a:custGeom>
              <a:avLst/>
              <a:gdLst>
                <a:gd name="T0" fmla="*/ 29 w 99"/>
                <a:gd name="T1" fmla="*/ 159 h 160"/>
                <a:gd name="T2" fmla="*/ 98 w 99"/>
                <a:gd name="T3" fmla="*/ 106 h 160"/>
                <a:gd name="T4" fmla="*/ 0 w 99"/>
                <a:gd name="T5" fmla="*/ 0 h 160"/>
                <a:gd name="T6" fmla="*/ 29 w 9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9" h="160">
                  <a:moveTo>
                    <a:pt x="29" y="159"/>
                  </a:moveTo>
                  <a:lnTo>
                    <a:pt x="98" y="106"/>
                  </a:lnTo>
                  <a:lnTo>
                    <a:pt x="0" y="0"/>
                  </a:lnTo>
                  <a:lnTo>
                    <a:pt x="29" y="159"/>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6887" name="Freeform 21"/>
            <p:cNvSpPr>
              <a:spLocks/>
            </p:cNvSpPr>
            <p:nvPr/>
          </p:nvSpPr>
          <p:spPr bwMode="auto">
            <a:xfrm>
              <a:off x="741" y="435"/>
              <a:ext cx="364" cy="458"/>
            </a:xfrm>
            <a:custGeom>
              <a:avLst/>
              <a:gdLst>
                <a:gd name="T0" fmla="*/ 226 w 364"/>
                <a:gd name="T1" fmla="*/ 0 h 458"/>
                <a:gd name="T2" fmla="*/ 0 w 364"/>
                <a:gd name="T3" fmla="*/ 213 h 458"/>
                <a:gd name="T4" fmla="*/ 39 w 364"/>
                <a:gd name="T5" fmla="*/ 457 h 458"/>
                <a:gd name="T6" fmla="*/ 363 w 364"/>
                <a:gd name="T7" fmla="*/ 138 h 458"/>
                <a:gd name="T8" fmla="*/ 226 w 364"/>
                <a:gd name="T9" fmla="*/ 0 h 4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4" h="458">
                  <a:moveTo>
                    <a:pt x="226" y="0"/>
                  </a:moveTo>
                  <a:lnTo>
                    <a:pt x="0" y="213"/>
                  </a:lnTo>
                  <a:lnTo>
                    <a:pt x="39" y="457"/>
                  </a:lnTo>
                  <a:lnTo>
                    <a:pt x="363" y="138"/>
                  </a:lnTo>
                  <a:lnTo>
                    <a:pt x="226" y="0"/>
                  </a:lnTo>
                </a:path>
              </a:pathLst>
            </a:custGeom>
            <a:solidFill>
              <a:srgbClr val="618FFD"/>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36869" name="Rectangle 22"/>
          <p:cNvSpPr>
            <a:spLocks noChangeArrowheads="1"/>
          </p:cNvSpPr>
          <p:nvPr/>
        </p:nvSpPr>
        <p:spPr bwMode="auto">
          <a:xfrm>
            <a:off x="1225550" y="2292350"/>
            <a:ext cx="7150100" cy="4102100"/>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6870" name="Rectangle 23"/>
          <p:cNvSpPr>
            <a:spLocks noChangeArrowheads="1"/>
          </p:cNvSpPr>
          <p:nvPr/>
        </p:nvSpPr>
        <p:spPr bwMode="auto">
          <a:xfrm>
            <a:off x="1073150" y="2139950"/>
            <a:ext cx="7150100" cy="41021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6871" name="Rectangle 24"/>
          <p:cNvSpPr>
            <a:spLocks noChangeArrowheads="1"/>
          </p:cNvSpPr>
          <p:nvPr/>
        </p:nvSpPr>
        <p:spPr bwMode="auto">
          <a:xfrm>
            <a:off x="920750" y="1987550"/>
            <a:ext cx="7150100" cy="4102100"/>
          </a:xfrm>
          <a:prstGeom prst="rect">
            <a:avLst/>
          </a:prstGeom>
          <a:solidFill>
            <a:srgbClr val="EAEC5E"/>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6872" name="Text Box 25"/>
          <p:cNvSpPr txBox="1">
            <a:spLocks noChangeArrowheads="1"/>
          </p:cNvSpPr>
          <p:nvPr/>
        </p:nvSpPr>
        <p:spPr bwMode="auto">
          <a:xfrm>
            <a:off x="1143000" y="2438400"/>
            <a:ext cx="312420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buClr>
                <a:srgbClr val="FC0128"/>
              </a:buClr>
              <a:buSzPct val="75000"/>
              <a:buFont typeface="Monotype Sorts" pitchFamily="2" charset="2"/>
              <a:buChar char="û"/>
            </a:pPr>
            <a:r>
              <a:rPr lang="es-CR" altLang="es-CR" sz="2400" b="1"/>
              <a:t>Ambiente propicio</a:t>
            </a:r>
          </a:p>
          <a:p>
            <a:pPr>
              <a:buClr>
                <a:srgbClr val="FC0128"/>
              </a:buClr>
              <a:buSzPct val="75000"/>
              <a:buFont typeface="Monotype Sorts" pitchFamily="2" charset="2"/>
              <a:buChar char="û"/>
            </a:pPr>
            <a:r>
              <a:rPr lang="es-CR" altLang="es-CR" sz="2400" b="1"/>
              <a:t>Apoyo superior</a:t>
            </a:r>
          </a:p>
          <a:p>
            <a:pPr>
              <a:buClr>
                <a:srgbClr val="FC0128"/>
              </a:buClr>
              <a:buSzPct val="75000"/>
              <a:buFont typeface="Monotype Sorts" pitchFamily="2" charset="2"/>
              <a:buChar char="û"/>
            </a:pPr>
            <a:r>
              <a:rPr lang="es-CR" altLang="es-CR" sz="2400" b="1"/>
              <a:t>Valores</a:t>
            </a:r>
          </a:p>
          <a:p>
            <a:pPr>
              <a:buClr>
                <a:srgbClr val="FC0128"/>
              </a:buClr>
              <a:buSzPct val="75000"/>
              <a:buFont typeface="Monotype Sorts" pitchFamily="2" charset="2"/>
              <a:buChar char="û"/>
            </a:pPr>
            <a:r>
              <a:rPr lang="es-CR" altLang="es-CR" sz="2400" b="1"/>
              <a:t>Administración del potencial humano</a:t>
            </a:r>
          </a:p>
          <a:p>
            <a:pPr>
              <a:buClr>
                <a:srgbClr val="FC0128"/>
              </a:buClr>
              <a:buSzPct val="75000"/>
              <a:buFont typeface="Monotype Sorts" pitchFamily="2" charset="2"/>
              <a:buChar char="û"/>
            </a:pPr>
            <a:r>
              <a:rPr lang="es-CR" altLang="es-CR" sz="2400" b="1"/>
              <a:t>Estructura</a:t>
            </a:r>
          </a:p>
          <a:p>
            <a:pPr>
              <a:buClr>
                <a:srgbClr val="FC0128"/>
              </a:buClr>
              <a:buSzPct val="75000"/>
              <a:buFont typeface="Monotype Sorts" pitchFamily="2" charset="2"/>
              <a:buChar char="û"/>
            </a:pPr>
            <a:r>
              <a:rPr lang="es-CR" altLang="es-CR" sz="2400" b="1"/>
              <a:t>Delegación</a:t>
            </a:r>
          </a:p>
        </p:txBody>
      </p:sp>
      <p:sp>
        <p:nvSpPr>
          <p:cNvPr id="36873" name="Text Box 26"/>
          <p:cNvSpPr txBox="1">
            <a:spLocks noChangeArrowheads="1"/>
          </p:cNvSpPr>
          <p:nvPr/>
        </p:nvSpPr>
        <p:spPr bwMode="auto">
          <a:xfrm>
            <a:off x="4648200" y="2438400"/>
            <a:ext cx="327660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buClr>
                <a:srgbClr val="FC0128"/>
              </a:buClr>
              <a:buSzPct val="75000"/>
              <a:buFont typeface="Monotype Sorts" pitchFamily="2" charset="2"/>
              <a:buChar char="û"/>
            </a:pPr>
            <a:r>
              <a:rPr lang="es-CR" altLang="es-CR" sz="2400" b="1"/>
              <a:t>Coordinación</a:t>
            </a:r>
          </a:p>
          <a:p>
            <a:pPr>
              <a:buClr>
                <a:srgbClr val="FC0128"/>
              </a:buClr>
              <a:buSzPct val="75000"/>
              <a:buFont typeface="Monotype Sorts" pitchFamily="2" charset="2"/>
              <a:buChar char="û"/>
            </a:pPr>
            <a:r>
              <a:rPr lang="es-CR" altLang="es-CR" sz="2400" b="1"/>
              <a:t>Participación del personal</a:t>
            </a:r>
          </a:p>
          <a:p>
            <a:pPr>
              <a:buClr>
                <a:srgbClr val="FC0128"/>
              </a:buClr>
              <a:buSzPct val="75000"/>
              <a:buFont typeface="Monotype Sorts" pitchFamily="2" charset="2"/>
              <a:buChar char="û"/>
            </a:pPr>
            <a:r>
              <a:rPr lang="es-CR" altLang="es-CR" sz="2400" b="1"/>
              <a:t>Adhesión a políticas</a:t>
            </a:r>
          </a:p>
          <a:p>
            <a:pPr>
              <a:buClr>
                <a:srgbClr val="FC0128"/>
              </a:buClr>
              <a:buSzPct val="75000"/>
              <a:buFont typeface="Monotype Sorts" pitchFamily="2" charset="2"/>
              <a:buChar char="û"/>
            </a:pPr>
            <a:r>
              <a:rPr lang="es-CR" altLang="es-CR" sz="2400" b="1"/>
              <a:t>Atmósfera de confianza</a:t>
            </a:r>
          </a:p>
          <a:p>
            <a:pPr>
              <a:buClr>
                <a:srgbClr val="FC0128"/>
              </a:buClr>
              <a:buSzPct val="75000"/>
              <a:buFont typeface="Monotype Sorts" pitchFamily="2" charset="2"/>
              <a:buChar char="û"/>
            </a:pPr>
            <a:r>
              <a:rPr lang="es-CR" altLang="es-CR" sz="2400" b="1"/>
              <a:t>Auditoría interna</a:t>
            </a:r>
          </a:p>
        </p:txBody>
      </p:sp>
      <p:sp>
        <p:nvSpPr>
          <p:cNvPr id="36874" name="Line 27"/>
          <p:cNvSpPr>
            <a:spLocks noChangeShapeType="1"/>
          </p:cNvSpPr>
          <p:nvPr/>
        </p:nvSpPr>
        <p:spPr bwMode="auto">
          <a:xfrm>
            <a:off x="4400550" y="2286000"/>
            <a:ext cx="0" cy="3505200"/>
          </a:xfrm>
          <a:prstGeom prst="line">
            <a:avLst/>
          </a:prstGeom>
          <a:noFill/>
          <a:ln w="381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381000" y="3048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r>
              <a:rPr lang="es-ES_tradnl" altLang="es-CR" sz="3600" b="1" i="1"/>
              <a:t>Normas sobre valoración de riesgos</a:t>
            </a:r>
          </a:p>
        </p:txBody>
      </p:sp>
      <p:grpSp>
        <p:nvGrpSpPr>
          <p:cNvPr id="37891" name="Group 3"/>
          <p:cNvGrpSpPr>
            <a:grpSpLocks/>
          </p:cNvGrpSpPr>
          <p:nvPr/>
        </p:nvGrpSpPr>
        <p:grpSpPr bwMode="auto">
          <a:xfrm>
            <a:off x="317500" y="381000"/>
            <a:ext cx="8585200" cy="914400"/>
            <a:chOff x="200" y="240"/>
            <a:chExt cx="5408" cy="576"/>
          </a:xfrm>
        </p:grpSpPr>
        <p:sp>
          <p:nvSpPr>
            <p:cNvPr id="37910" name="Line 4"/>
            <p:cNvSpPr>
              <a:spLocks noChangeShapeType="1"/>
            </p:cNvSpPr>
            <p:nvPr/>
          </p:nvSpPr>
          <p:spPr bwMode="auto">
            <a:xfrm>
              <a:off x="200" y="76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7911" name="Line 5"/>
            <p:cNvSpPr>
              <a:spLocks noChangeShapeType="1"/>
            </p:cNvSpPr>
            <p:nvPr/>
          </p:nvSpPr>
          <p:spPr bwMode="auto">
            <a:xfrm>
              <a:off x="200" y="28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7912" name="Line 6"/>
            <p:cNvSpPr>
              <a:spLocks noChangeShapeType="1"/>
            </p:cNvSpPr>
            <p:nvPr/>
          </p:nvSpPr>
          <p:spPr bwMode="auto">
            <a:xfrm>
              <a:off x="200" y="240"/>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7913" name="Line 7"/>
            <p:cNvSpPr>
              <a:spLocks noChangeShapeType="1"/>
            </p:cNvSpPr>
            <p:nvPr/>
          </p:nvSpPr>
          <p:spPr bwMode="auto">
            <a:xfrm>
              <a:off x="200" y="816"/>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37892" name="Group 8"/>
          <p:cNvGrpSpPr>
            <a:grpSpLocks/>
          </p:cNvGrpSpPr>
          <p:nvPr/>
        </p:nvGrpSpPr>
        <p:grpSpPr bwMode="auto">
          <a:xfrm>
            <a:off x="74613" y="152400"/>
            <a:ext cx="1373187" cy="1296988"/>
            <a:chOff x="240" y="96"/>
            <a:chExt cx="865" cy="817"/>
          </a:xfrm>
        </p:grpSpPr>
        <p:sp>
          <p:nvSpPr>
            <p:cNvPr id="37897" name="Freeform 9"/>
            <p:cNvSpPr>
              <a:spLocks/>
            </p:cNvSpPr>
            <p:nvPr/>
          </p:nvSpPr>
          <p:spPr bwMode="auto">
            <a:xfrm>
              <a:off x="251" y="116"/>
              <a:ext cx="854" cy="797"/>
            </a:xfrm>
            <a:custGeom>
              <a:avLst/>
              <a:gdLst>
                <a:gd name="T0" fmla="*/ 398 w 854"/>
                <a:gd name="T1" fmla="*/ 0 h 797"/>
                <a:gd name="T2" fmla="*/ 0 w 854"/>
                <a:gd name="T3" fmla="*/ 592 h 797"/>
                <a:gd name="T4" fmla="*/ 535 w 854"/>
                <a:gd name="T5" fmla="*/ 796 h 797"/>
                <a:gd name="T6" fmla="*/ 853 w 854"/>
                <a:gd name="T7" fmla="*/ 480 h 797"/>
                <a:gd name="T8" fmla="*/ 398 w 854"/>
                <a:gd name="T9" fmla="*/ 0 h 7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54" h="797">
                  <a:moveTo>
                    <a:pt x="398" y="0"/>
                  </a:moveTo>
                  <a:lnTo>
                    <a:pt x="0" y="592"/>
                  </a:lnTo>
                  <a:lnTo>
                    <a:pt x="535" y="796"/>
                  </a:lnTo>
                  <a:lnTo>
                    <a:pt x="853" y="480"/>
                  </a:lnTo>
                  <a:lnTo>
                    <a:pt x="398" y="0"/>
                  </a:lnTo>
                </a:path>
              </a:pathLst>
            </a:custGeom>
            <a:solidFill>
              <a:schemeClr val="bg2"/>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898" name="Freeform 10"/>
            <p:cNvSpPr>
              <a:spLocks/>
            </p:cNvSpPr>
            <p:nvPr/>
          </p:nvSpPr>
          <p:spPr bwMode="auto">
            <a:xfrm>
              <a:off x="711" y="319"/>
              <a:ext cx="247" cy="340"/>
            </a:xfrm>
            <a:custGeom>
              <a:avLst/>
              <a:gdLst>
                <a:gd name="T0" fmla="*/ 10 w 247"/>
                <a:gd name="T1" fmla="*/ 117 h 340"/>
                <a:gd name="T2" fmla="*/ 49 w 247"/>
                <a:gd name="T3" fmla="*/ 339 h 340"/>
                <a:gd name="T4" fmla="*/ 246 w 247"/>
                <a:gd name="T5" fmla="*/ 148 h 340"/>
                <a:gd name="T6" fmla="*/ 118 w 247"/>
                <a:gd name="T7" fmla="*/ 0 h 340"/>
                <a:gd name="T8" fmla="*/ 0 w 247"/>
                <a:gd name="T9" fmla="*/ 85 h 340"/>
                <a:gd name="T10" fmla="*/ 10 w 247"/>
                <a:gd name="T11" fmla="*/ 117 h 3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7" h="340">
                  <a:moveTo>
                    <a:pt x="10" y="117"/>
                  </a:moveTo>
                  <a:lnTo>
                    <a:pt x="49" y="339"/>
                  </a:lnTo>
                  <a:lnTo>
                    <a:pt x="246" y="148"/>
                  </a:lnTo>
                  <a:lnTo>
                    <a:pt x="118" y="0"/>
                  </a:lnTo>
                  <a:lnTo>
                    <a:pt x="0" y="85"/>
                  </a:lnTo>
                  <a:lnTo>
                    <a:pt x="10" y="117"/>
                  </a:lnTo>
                </a:path>
              </a:pathLst>
            </a:custGeom>
            <a:solidFill>
              <a:srgbClr val="DC008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899" name="Freeform 11"/>
            <p:cNvSpPr>
              <a:spLocks/>
            </p:cNvSpPr>
            <p:nvPr/>
          </p:nvSpPr>
          <p:spPr bwMode="auto">
            <a:xfrm>
              <a:off x="692" y="181"/>
              <a:ext cx="138" cy="255"/>
            </a:xfrm>
            <a:custGeom>
              <a:avLst/>
              <a:gdLst>
                <a:gd name="T0" fmla="*/ 39 w 138"/>
                <a:gd name="T1" fmla="*/ 243 h 255"/>
                <a:gd name="T2" fmla="*/ 137 w 138"/>
                <a:gd name="T3" fmla="*/ 159 h 255"/>
                <a:gd name="T4" fmla="*/ 0 w 138"/>
                <a:gd name="T5" fmla="*/ 0 h 255"/>
                <a:gd name="T6" fmla="*/ 20 w 138"/>
                <a:gd name="T7" fmla="*/ 254 h 255"/>
                <a:gd name="T8" fmla="*/ 39 w 138"/>
                <a:gd name="T9" fmla="*/ 243 h 2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8" h="255">
                  <a:moveTo>
                    <a:pt x="39" y="243"/>
                  </a:moveTo>
                  <a:lnTo>
                    <a:pt x="137" y="159"/>
                  </a:lnTo>
                  <a:lnTo>
                    <a:pt x="0" y="0"/>
                  </a:lnTo>
                  <a:lnTo>
                    <a:pt x="20" y="254"/>
                  </a:lnTo>
                  <a:lnTo>
                    <a:pt x="39" y="243"/>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0" name="Freeform 12"/>
            <p:cNvSpPr>
              <a:spLocks/>
            </p:cNvSpPr>
            <p:nvPr/>
          </p:nvSpPr>
          <p:spPr bwMode="auto">
            <a:xfrm>
              <a:off x="368" y="361"/>
              <a:ext cx="354" cy="298"/>
            </a:xfrm>
            <a:custGeom>
              <a:avLst/>
              <a:gdLst>
                <a:gd name="T0" fmla="*/ 118 w 354"/>
                <a:gd name="T1" fmla="*/ 0 h 298"/>
                <a:gd name="T2" fmla="*/ 314 w 354"/>
                <a:gd name="T3" fmla="*/ 64 h 298"/>
                <a:gd name="T4" fmla="*/ 353 w 354"/>
                <a:gd name="T5" fmla="*/ 297 h 298"/>
                <a:gd name="T6" fmla="*/ 0 w 354"/>
                <a:gd name="T7" fmla="*/ 170 h 298"/>
                <a:gd name="T8" fmla="*/ 118 w 354"/>
                <a:gd name="T9" fmla="*/ 0 h 2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98">
                  <a:moveTo>
                    <a:pt x="118" y="0"/>
                  </a:moveTo>
                  <a:lnTo>
                    <a:pt x="314" y="64"/>
                  </a:lnTo>
                  <a:lnTo>
                    <a:pt x="353" y="297"/>
                  </a:lnTo>
                  <a:lnTo>
                    <a:pt x="0" y="170"/>
                  </a:lnTo>
                  <a:lnTo>
                    <a:pt x="118" y="0"/>
                  </a:lnTo>
                </a:path>
              </a:pathLst>
            </a:custGeom>
            <a:solidFill>
              <a:srgbClr val="FDC0E5"/>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1" name="Freeform 13"/>
            <p:cNvSpPr>
              <a:spLocks/>
            </p:cNvSpPr>
            <p:nvPr/>
          </p:nvSpPr>
          <p:spPr bwMode="auto">
            <a:xfrm>
              <a:off x="476" y="170"/>
              <a:ext cx="207" cy="277"/>
            </a:xfrm>
            <a:custGeom>
              <a:avLst/>
              <a:gdLst>
                <a:gd name="T0" fmla="*/ 147 w 207"/>
                <a:gd name="T1" fmla="*/ 0 h 277"/>
                <a:gd name="T2" fmla="*/ 0 w 207"/>
                <a:gd name="T3" fmla="*/ 202 h 277"/>
                <a:gd name="T4" fmla="*/ 206 w 207"/>
                <a:gd name="T5" fmla="*/ 276 h 277"/>
                <a:gd name="T6" fmla="*/ 147 w 207"/>
                <a:gd name="T7" fmla="*/ 0 h 2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7" h="277">
                  <a:moveTo>
                    <a:pt x="147" y="0"/>
                  </a:moveTo>
                  <a:lnTo>
                    <a:pt x="0" y="202"/>
                  </a:lnTo>
                  <a:lnTo>
                    <a:pt x="206" y="276"/>
                  </a:lnTo>
                  <a:lnTo>
                    <a:pt x="147"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2" name="Freeform 14"/>
            <p:cNvSpPr>
              <a:spLocks/>
            </p:cNvSpPr>
            <p:nvPr/>
          </p:nvSpPr>
          <p:spPr bwMode="auto">
            <a:xfrm>
              <a:off x="358" y="213"/>
              <a:ext cx="236" cy="319"/>
            </a:xfrm>
            <a:custGeom>
              <a:avLst/>
              <a:gdLst>
                <a:gd name="T0" fmla="*/ 235 w 236"/>
                <a:gd name="T1" fmla="*/ 11 h 319"/>
                <a:gd name="T2" fmla="*/ 39 w 236"/>
                <a:gd name="T3" fmla="*/ 318 h 319"/>
                <a:gd name="T4" fmla="*/ 0 w 236"/>
                <a:gd name="T5" fmla="*/ 297 h 319"/>
                <a:gd name="T6" fmla="*/ 206 w 236"/>
                <a:gd name="T7" fmla="*/ 0 h 319"/>
                <a:gd name="T8" fmla="*/ 235 w 236"/>
                <a:gd name="T9" fmla="*/ 11 h 3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6" h="319">
                  <a:moveTo>
                    <a:pt x="235" y="11"/>
                  </a:moveTo>
                  <a:lnTo>
                    <a:pt x="39" y="318"/>
                  </a:lnTo>
                  <a:lnTo>
                    <a:pt x="0" y="297"/>
                  </a:lnTo>
                  <a:lnTo>
                    <a:pt x="206" y="0"/>
                  </a:lnTo>
                  <a:lnTo>
                    <a:pt x="235" y="11"/>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3" name="Freeform 15"/>
            <p:cNvSpPr>
              <a:spLocks/>
            </p:cNvSpPr>
            <p:nvPr/>
          </p:nvSpPr>
          <p:spPr bwMode="auto">
            <a:xfrm>
              <a:off x="711" y="203"/>
              <a:ext cx="266" cy="276"/>
            </a:xfrm>
            <a:custGeom>
              <a:avLst/>
              <a:gdLst>
                <a:gd name="T0" fmla="*/ 31 w 266"/>
                <a:gd name="T1" fmla="*/ 0 h 276"/>
                <a:gd name="T2" fmla="*/ 265 w 266"/>
                <a:gd name="T3" fmla="*/ 244 h 276"/>
                <a:gd name="T4" fmla="*/ 224 w 266"/>
                <a:gd name="T5" fmla="*/ 275 h 276"/>
                <a:gd name="T6" fmla="*/ 0 w 266"/>
                <a:gd name="T7" fmla="*/ 20 h 276"/>
                <a:gd name="T8" fmla="*/ 31 w 266"/>
                <a:gd name="T9" fmla="*/ 0 h 2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6" h="276">
                  <a:moveTo>
                    <a:pt x="31" y="0"/>
                  </a:moveTo>
                  <a:lnTo>
                    <a:pt x="265" y="244"/>
                  </a:lnTo>
                  <a:lnTo>
                    <a:pt x="224" y="275"/>
                  </a:lnTo>
                  <a:lnTo>
                    <a:pt x="0" y="20"/>
                  </a:lnTo>
                  <a:lnTo>
                    <a:pt x="31" y="0"/>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4" name="Freeform 16"/>
            <p:cNvSpPr>
              <a:spLocks/>
            </p:cNvSpPr>
            <p:nvPr/>
          </p:nvSpPr>
          <p:spPr bwMode="auto">
            <a:xfrm>
              <a:off x="633" y="234"/>
              <a:ext cx="109" cy="425"/>
            </a:xfrm>
            <a:custGeom>
              <a:avLst/>
              <a:gdLst>
                <a:gd name="T0" fmla="*/ 0 w 109"/>
                <a:gd name="T1" fmla="*/ 0 h 425"/>
                <a:gd name="T2" fmla="*/ 39 w 109"/>
                <a:gd name="T3" fmla="*/ 21 h 425"/>
                <a:gd name="T4" fmla="*/ 108 w 109"/>
                <a:gd name="T5" fmla="*/ 424 h 425"/>
                <a:gd name="T6" fmla="*/ 59 w 109"/>
                <a:gd name="T7" fmla="*/ 403 h 425"/>
                <a:gd name="T8" fmla="*/ 0 w 109"/>
                <a:gd name="T9" fmla="*/ 0 h 4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 h="425">
                  <a:moveTo>
                    <a:pt x="0" y="0"/>
                  </a:moveTo>
                  <a:lnTo>
                    <a:pt x="39" y="21"/>
                  </a:lnTo>
                  <a:lnTo>
                    <a:pt x="108" y="424"/>
                  </a:lnTo>
                  <a:lnTo>
                    <a:pt x="59" y="403"/>
                  </a:lnTo>
                  <a:lnTo>
                    <a:pt x="0"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5" name="Freeform 17"/>
            <p:cNvSpPr>
              <a:spLocks/>
            </p:cNvSpPr>
            <p:nvPr/>
          </p:nvSpPr>
          <p:spPr bwMode="auto">
            <a:xfrm>
              <a:off x="672" y="223"/>
              <a:ext cx="99" cy="436"/>
            </a:xfrm>
            <a:custGeom>
              <a:avLst/>
              <a:gdLst>
                <a:gd name="T0" fmla="*/ 0 w 99"/>
                <a:gd name="T1" fmla="*/ 32 h 436"/>
                <a:gd name="T2" fmla="*/ 29 w 99"/>
                <a:gd name="T3" fmla="*/ 0 h 436"/>
                <a:gd name="T4" fmla="*/ 98 w 99"/>
                <a:gd name="T5" fmla="*/ 403 h 436"/>
                <a:gd name="T6" fmla="*/ 69 w 99"/>
                <a:gd name="T7" fmla="*/ 435 h 436"/>
                <a:gd name="T8" fmla="*/ 0 w 99"/>
                <a:gd name="T9" fmla="*/ 32 h 4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9" h="436">
                  <a:moveTo>
                    <a:pt x="0" y="32"/>
                  </a:moveTo>
                  <a:lnTo>
                    <a:pt x="29" y="0"/>
                  </a:lnTo>
                  <a:lnTo>
                    <a:pt x="98" y="403"/>
                  </a:lnTo>
                  <a:lnTo>
                    <a:pt x="69" y="435"/>
                  </a:lnTo>
                  <a:lnTo>
                    <a:pt x="0" y="32"/>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6" name="Freeform 18"/>
            <p:cNvSpPr>
              <a:spLocks/>
            </p:cNvSpPr>
            <p:nvPr/>
          </p:nvSpPr>
          <p:spPr bwMode="auto">
            <a:xfrm>
              <a:off x="240" y="510"/>
              <a:ext cx="541" cy="383"/>
            </a:xfrm>
            <a:custGeom>
              <a:avLst/>
              <a:gdLst>
                <a:gd name="T0" fmla="*/ 118 w 541"/>
                <a:gd name="T1" fmla="*/ 0 h 383"/>
                <a:gd name="T2" fmla="*/ 501 w 541"/>
                <a:gd name="T3" fmla="*/ 138 h 383"/>
                <a:gd name="T4" fmla="*/ 540 w 541"/>
                <a:gd name="T5" fmla="*/ 382 h 383"/>
                <a:gd name="T6" fmla="*/ 0 w 541"/>
                <a:gd name="T7" fmla="*/ 170 h 383"/>
                <a:gd name="T8" fmla="*/ 118 w 541"/>
                <a:gd name="T9" fmla="*/ 0 h 3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41" h="383">
                  <a:moveTo>
                    <a:pt x="118" y="0"/>
                  </a:moveTo>
                  <a:lnTo>
                    <a:pt x="501" y="138"/>
                  </a:lnTo>
                  <a:lnTo>
                    <a:pt x="540" y="382"/>
                  </a:lnTo>
                  <a:lnTo>
                    <a:pt x="0" y="170"/>
                  </a:lnTo>
                  <a:lnTo>
                    <a:pt x="118"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7" name="Freeform 19"/>
            <p:cNvSpPr>
              <a:spLocks/>
            </p:cNvSpPr>
            <p:nvPr/>
          </p:nvSpPr>
          <p:spPr bwMode="auto">
            <a:xfrm>
              <a:off x="564" y="96"/>
              <a:ext cx="109" cy="160"/>
            </a:xfrm>
            <a:custGeom>
              <a:avLst/>
              <a:gdLst>
                <a:gd name="T0" fmla="*/ 108 w 109"/>
                <a:gd name="T1" fmla="*/ 159 h 160"/>
                <a:gd name="T2" fmla="*/ 79 w 109"/>
                <a:gd name="T3" fmla="*/ 0 h 160"/>
                <a:gd name="T4" fmla="*/ 0 w 109"/>
                <a:gd name="T5" fmla="*/ 117 h 160"/>
                <a:gd name="T6" fmla="*/ 108 w 10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9" h="160">
                  <a:moveTo>
                    <a:pt x="108" y="159"/>
                  </a:moveTo>
                  <a:lnTo>
                    <a:pt x="79" y="0"/>
                  </a:lnTo>
                  <a:lnTo>
                    <a:pt x="0" y="117"/>
                  </a:lnTo>
                  <a:lnTo>
                    <a:pt x="108" y="159"/>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8" name="Freeform 20"/>
            <p:cNvSpPr>
              <a:spLocks/>
            </p:cNvSpPr>
            <p:nvPr/>
          </p:nvSpPr>
          <p:spPr bwMode="auto">
            <a:xfrm>
              <a:off x="643" y="96"/>
              <a:ext cx="99" cy="160"/>
            </a:xfrm>
            <a:custGeom>
              <a:avLst/>
              <a:gdLst>
                <a:gd name="T0" fmla="*/ 29 w 99"/>
                <a:gd name="T1" fmla="*/ 159 h 160"/>
                <a:gd name="T2" fmla="*/ 98 w 99"/>
                <a:gd name="T3" fmla="*/ 106 h 160"/>
                <a:gd name="T4" fmla="*/ 0 w 99"/>
                <a:gd name="T5" fmla="*/ 0 h 160"/>
                <a:gd name="T6" fmla="*/ 29 w 9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9" h="160">
                  <a:moveTo>
                    <a:pt x="29" y="159"/>
                  </a:moveTo>
                  <a:lnTo>
                    <a:pt x="98" y="106"/>
                  </a:lnTo>
                  <a:lnTo>
                    <a:pt x="0" y="0"/>
                  </a:lnTo>
                  <a:lnTo>
                    <a:pt x="29" y="159"/>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7909" name="Freeform 21"/>
            <p:cNvSpPr>
              <a:spLocks/>
            </p:cNvSpPr>
            <p:nvPr/>
          </p:nvSpPr>
          <p:spPr bwMode="auto">
            <a:xfrm>
              <a:off x="741" y="435"/>
              <a:ext cx="364" cy="458"/>
            </a:xfrm>
            <a:custGeom>
              <a:avLst/>
              <a:gdLst>
                <a:gd name="T0" fmla="*/ 226 w 364"/>
                <a:gd name="T1" fmla="*/ 0 h 458"/>
                <a:gd name="T2" fmla="*/ 0 w 364"/>
                <a:gd name="T3" fmla="*/ 213 h 458"/>
                <a:gd name="T4" fmla="*/ 39 w 364"/>
                <a:gd name="T5" fmla="*/ 457 h 458"/>
                <a:gd name="T6" fmla="*/ 363 w 364"/>
                <a:gd name="T7" fmla="*/ 138 h 458"/>
                <a:gd name="T8" fmla="*/ 226 w 364"/>
                <a:gd name="T9" fmla="*/ 0 h 4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4" h="458">
                  <a:moveTo>
                    <a:pt x="226" y="0"/>
                  </a:moveTo>
                  <a:lnTo>
                    <a:pt x="0" y="213"/>
                  </a:lnTo>
                  <a:lnTo>
                    <a:pt x="39" y="457"/>
                  </a:lnTo>
                  <a:lnTo>
                    <a:pt x="363" y="138"/>
                  </a:lnTo>
                  <a:lnTo>
                    <a:pt x="226" y="0"/>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37893" name="Rectangle 22"/>
          <p:cNvSpPr>
            <a:spLocks noChangeArrowheads="1"/>
          </p:cNvSpPr>
          <p:nvPr/>
        </p:nvSpPr>
        <p:spPr bwMode="auto">
          <a:xfrm>
            <a:off x="1225550" y="2292350"/>
            <a:ext cx="7150100" cy="4102100"/>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7894" name="Rectangle 23"/>
          <p:cNvSpPr>
            <a:spLocks noChangeArrowheads="1"/>
          </p:cNvSpPr>
          <p:nvPr/>
        </p:nvSpPr>
        <p:spPr bwMode="auto">
          <a:xfrm>
            <a:off x="1073150" y="2139950"/>
            <a:ext cx="7150100" cy="4102100"/>
          </a:xfrm>
          <a:prstGeom prst="rect">
            <a:avLst/>
          </a:prstGeom>
          <a:solidFill>
            <a:srgbClr val="DC008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7895" name="Rectangle 24"/>
          <p:cNvSpPr>
            <a:spLocks noChangeArrowheads="1"/>
          </p:cNvSpPr>
          <p:nvPr/>
        </p:nvSpPr>
        <p:spPr bwMode="auto">
          <a:xfrm>
            <a:off x="920750" y="1987550"/>
            <a:ext cx="7150100" cy="4102100"/>
          </a:xfrm>
          <a:prstGeom prst="rect">
            <a:avLst/>
          </a:prstGeom>
          <a:solidFill>
            <a:srgbClr val="EAEC5E"/>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7896" name="Rectangle 25"/>
          <p:cNvSpPr>
            <a:spLocks noChangeArrowheads="1"/>
          </p:cNvSpPr>
          <p:nvPr/>
        </p:nvSpPr>
        <p:spPr bwMode="auto">
          <a:xfrm>
            <a:off x="1524000" y="2286000"/>
            <a:ext cx="59436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buClr>
                <a:srgbClr val="FC0128"/>
              </a:buClr>
              <a:buSzPct val="75000"/>
              <a:buFont typeface="Monotype Sorts" pitchFamily="2" charset="2"/>
              <a:buChar char="û"/>
            </a:pPr>
            <a:r>
              <a:rPr lang="es-ES_tradnl" altLang="es-CR" sz="2400" b="1"/>
              <a:t>Identificación y evaluación de riesgos</a:t>
            </a:r>
          </a:p>
          <a:p>
            <a:pPr>
              <a:buClr>
                <a:srgbClr val="FC0128"/>
              </a:buClr>
              <a:buSzPct val="75000"/>
              <a:buFont typeface="Monotype Sorts" pitchFamily="2" charset="2"/>
              <a:buChar char="û"/>
            </a:pPr>
            <a:r>
              <a:rPr lang="es-ES_tradnl" altLang="es-CR" sz="2400" b="1"/>
              <a:t>Planificación</a:t>
            </a:r>
          </a:p>
          <a:p>
            <a:pPr>
              <a:buClr>
                <a:srgbClr val="FC0128"/>
              </a:buClr>
              <a:buSzPct val="75000"/>
              <a:buFont typeface="Monotype Sorts" pitchFamily="2" charset="2"/>
              <a:buChar char="û"/>
            </a:pPr>
            <a:r>
              <a:rPr lang="es-ES_tradnl" altLang="es-CR" sz="2400" b="1"/>
              <a:t>Indicadores de desempeño mensurables</a:t>
            </a:r>
          </a:p>
          <a:p>
            <a:pPr>
              <a:buClr>
                <a:srgbClr val="FC0128"/>
              </a:buClr>
              <a:buSzPct val="75000"/>
              <a:buFont typeface="Monotype Sorts" pitchFamily="2" charset="2"/>
              <a:buChar char="û"/>
            </a:pPr>
            <a:r>
              <a:rPr lang="es-ES_tradnl" altLang="es-CR" sz="2400" b="1"/>
              <a:t>Divulgación de los planes</a:t>
            </a:r>
          </a:p>
          <a:p>
            <a:pPr>
              <a:buClr>
                <a:srgbClr val="FC0128"/>
              </a:buClr>
              <a:buSzPct val="75000"/>
              <a:buFont typeface="Monotype Sorts" pitchFamily="2" charset="2"/>
              <a:buChar char="û"/>
            </a:pPr>
            <a:r>
              <a:rPr lang="es-ES_tradnl" altLang="es-CR" sz="2400" b="1"/>
              <a:t>Definición y divulgación de políticas</a:t>
            </a:r>
          </a:p>
          <a:p>
            <a:pPr>
              <a:buClr>
                <a:srgbClr val="FC0128"/>
              </a:buClr>
              <a:buSzPct val="75000"/>
              <a:buFont typeface="Monotype Sorts" pitchFamily="2" charset="2"/>
              <a:buChar char="û"/>
            </a:pPr>
            <a:r>
              <a:rPr lang="es-ES_tradnl" altLang="es-CR" sz="2400" b="1"/>
              <a:t>Revisión de los objetivos</a:t>
            </a:r>
          </a:p>
          <a:p>
            <a:pPr>
              <a:buClr>
                <a:srgbClr val="FC0128"/>
              </a:buClr>
              <a:buSzPct val="75000"/>
              <a:buFont typeface="Monotype Sorts" pitchFamily="2" charset="2"/>
              <a:buChar char="û"/>
            </a:pPr>
            <a:r>
              <a:rPr lang="es-ES_tradnl" altLang="es-CR" sz="2400" b="1"/>
              <a:t>Cuestionamiento periódico de los supuestos de planificación</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381000" y="3048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r>
              <a:rPr lang="es-ES_tradnl" altLang="es-CR" sz="3600" b="1" i="1"/>
              <a:t>Normas sobre actividades de control</a:t>
            </a:r>
          </a:p>
        </p:txBody>
      </p:sp>
      <p:grpSp>
        <p:nvGrpSpPr>
          <p:cNvPr id="38915" name="Group 3"/>
          <p:cNvGrpSpPr>
            <a:grpSpLocks/>
          </p:cNvGrpSpPr>
          <p:nvPr/>
        </p:nvGrpSpPr>
        <p:grpSpPr bwMode="auto">
          <a:xfrm>
            <a:off x="317500" y="381000"/>
            <a:ext cx="8585200" cy="914400"/>
            <a:chOff x="200" y="240"/>
            <a:chExt cx="5408" cy="576"/>
          </a:xfrm>
        </p:grpSpPr>
        <p:sp>
          <p:nvSpPr>
            <p:cNvPr id="38934" name="Line 4"/>
            <p:cNvSpPr>
              <a:spLocks noChangeShapeType="1"/>
            </p:cNvSpPr>
            <p:nvPr/>
          </p:nvSpPr>
          <p:spPr bwMode="auto">
            <a:xfrm>
              <a:off x="200" y="76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8935" name="Line 5"/>
            <p:cNvSpPr>
              <a:spLocks noChangeShapeType="1"/>
            </p:cNvSpPr>
            <p:nvPr/>
          </p:nvSpPr>
          <p:spPr bwMode="auto">
            <a:xfrm>
              <a:off x="200" y="28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8936" name="Line 6"/>
            <p:cNvSpPr>
              <a:spLocks noChangeShapeType="1"/>
            </p:cNvSpPr>
            <p:nvPr/>
          </p:nvSpPr>
          <p:spPr bwMode="auto">
            <a:xfrm>
              <a:off x="200" y="240"/>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8937" name="Line 7"/>
            <p:cNvSpPr>
              <a:spLocks noChangeShapeType="1"/>
            </p:cNvSpPr>
            <p:nvPr/>
          </p:nvSpPr>
          <p:spPr bwMode="auto">
            <a:xfrm>
              <a:off x="200" y="816"/>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38916" name="Group 8"/>
          <p:cNvGrpSpPr>
            <a:grpSpLocks/>
          </p:cNvGrpSpPr>
          <p:nvPr/>
        </p:nvGrpSpPr>
        <p:grpSpPr bwMode="auto">
          <a:xfrm>
            <a:off x="74613" y="152400"/>
            <a:ext cx="1373187" cy="1296988"/>
            <a:chOff x="240" y="96"/>
            <a:chExt cx="865" cy="817"/>
          </a:xfrm>
        </p:grpSpPr>
        <p:sp>
          <p:nvSpPr>
            <p:cNvPr id="38921" name="Freeform 9"/>
            <p:cNvSpPr>
              <a:spLocks/>
            </p:cNvSpPr>
            <p:nvPr/>
          </p:nvSpPr>
          <p:spPr bwMode="auto">
            <a:xfrm>
              <a:off x="251" y="116"/>
              <a:ext cx="854" cy="797"/>
            </a:xfrm>
            <a:custGeom>
              <a:avLst/>
              <a:gdLst>
                <a:gd name="T0" fmla="*/ 398 w 854"/>
                <a:gd name="T1" fmla="*/ 0 h 797"/>
                <a:gd name="T2" fmla="*/ 0 w 854"/>
                <a:gd name="T3" fmla="*/ 592 h 797"/>
                <a:gd name="T4" fmla="*/ 535 w 854"/>
                <a:gd name="T5" fmla="*/ 796 h 797"/>
                <a:gd name="T6" fmla="*/ 853 w 854"/>
                <a:gd name="T7" fmla="*/ 480 h 797"/>
                <a:gd name="T8" fmla="*/ 398 w 854"/>
                <a:gd name="T9" fmla="*/ 0 h 7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54" h="797">
                  <a:moveTo>
                    <a:pt x="398" y="0"/>
                  </a:moveTo>
                  <a:lnTo>
                    <a:pt x="0" y="592"/>
                  </a:lnTo>
                  <a:lnTo>
                    <a:pt x="535" y="796"/>
                  </a:lnTo>
                  <a:lnTo>
                    <a:pt x="853" y="480"/>
                  </a:lnTo>
                  <a:lnTo>
                    <a:pt x="398" y="0"/>
                  </a:lnTo>
                </a:path>
              </a:pathLst>
            </a:custGeom>
            <a:solidFill>
              <a:schemeClr val="bg2"/>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22" name="Freeform 10"/>
            <p:cNvSpPr>
              <a:spLocks/>
            </p:cNvSpPr>
            <p:nvPr/>
          </p:nvSpPr>
          <p:spPr bwMode="auto">
            <a:xfrm>
              <a:off x="711" y="319"/>
              <a:ext cx="247" cy="340"/>
            </a:xfrm>
            <a:custGeom>
              <a:avLst/>
              <a:gdLst>
                <a:gd name="T0" fmla="*/ 10 w 247"/>
                <a:gd name="T1" fmla="*/ 117 h 340"/>
                <a:gd name="T2" fmla="*/ 49 w 247"/>
                <a:gd name="T3" fmla="*/ 339 h 340"/>
                <a:gd name="T4" fmla="*/ 246 w 247"/>
                <a:gd name="T5" fmla="*/ 148 h 340"/>
                <a:gd name="T6" fmla="*/ 118 w 247"/>
                <a:gd name="T7" fmla="*/ 0 h 340"/>
                <a:gd name="T8" fmla="*/ 0 w 247"/>
                <a:gd name="T9" fmla="*/ 85 h 340"/>
                <a:gd name="T10" fmla="*/ 10 w 247"/>
                <a:gd name="T11" fmla="*/ 117 h 3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7" h="340">
                  <a:moveTo>
                    <a:pt x="10" y="117"/>
                  </a:moveTo>
                  <a:lnTo>
                    <a:pt x="49" y="339"/>
                  </a:lnTo>
                  <a:lnTo>
                    <a:pt x="246" y="148"/>
                  </a:lnTo>
                  <a:lnTo>
                    <a:pt x="118" y="0"/>
                  </a:lnTo>
                  <a:lnTo>
                    <a:pt x="0" y="85"/>
                  </a:lnTo>
                  <a:lnTo>
                    <a:pt x="10" y="117"/>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23" name="Freeform 11"/>
            <p:cNvSpPr>
              <a:spLocks/>
            </p:cNvSpPr>
            <p:nvPr/>
          </p:nvSpPr>
          <p:spPr bwMode="auto">
            <a:xfrm>
              <a:off x="692" y="181"/>
              <a:ext cx="138" cy="255"/>
            </a:xfrm>
            <a:custGeom>
              <a:avLst/>
              <a:gdLst>
                <a:gd name="T0" fmla="*/ 39 w 138"/>
                <a:gd name="T1" fmla="*/ 243 h 255"/>
                <a:gd name="T2" fmla="*/ 137 w 138"/>
                <a:gd name="T3" fmla="*/ 159 h 255"/>
                <a:gd name="T4" fmla="*/ 0 w 138"/>
                <a:gd name="T5" fmla="*/ 0 h 255"/>
                <a:gd name="T6" fmla="*/ 20 w 138"/>
                <a:gd name="T7" fmla="*/ 254 h 255"/>
                <a:gd name="T8" fmla="*/ 39 w 138"/>
                <a:gd name="T9" fmla="*/ 243 h 2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8" h="255">
                  <a:moveTo>
                    <a:pt x="39" y="243"/>
                  </a:moveTo>
                  <a:lnTo>
                    <a:pt x="137" y="159"/>
                  </a:lnTo>
                  <a:lnTo>
                    <a:pt x="0" y="0"/>
                  </a:lnTo>
                  <a:lnTo>
                    <a:pt x="20" y="254"/>
                  </a:lnTo>
                  <a:lnTo>
                    <a:pt x="39" y="243"/>
                  </a:lnTo>
                </a:path>
              </a:pathLst>
            </a:custGeom>
            <a:solidFill>
              <a:srgbClr val="438E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24" name="Freeform 12"/>
            <p:cNvSpPr>
              <a:spLocks/>
            </p:cNvSpPr>
            <p:nvPr/>
          </p:nvSpPr>
          <p:spPr bwMode="auto">
            <a:xfrm>
              <a:off x="368" y="361"/>
              <a:ext cx="354" cy="298"/>
            </a:xfrm>
            <a:custGeom>
              <a:avLst/>
              <a:gdLst>
                <a:gd name="T0" fmla="*/ 118 w 354"/>
                <a:gd name="T1" fmla="*/ 0 h 298"/>
                <a:gd name="T2" fmla="*/ 314 w 354"/>
                <a:gd name="T3" fmla="*/ 64 h 298"/>
                <a:gd name="T4" fmla="*/ 353 w 354"/>
                <a:gd name="T5" fmla="*/ 297 h 298"/>
                <a:gd name="T6" fmla="*/ 0 w 354"/>
                <a:gd name="T7" fmla="*/ 170 h 298"/>
                <a:gd name="T8" fmla="*/ 118 w 354"/>
                <a:gd name="T9" fmla="*/ 0 h 2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98">
                  <a:moveTo>
                    <a:pt x="118" y="0"/>
                  </a:moveTo>
                  <a:lnTo>
                    <a:pt x="314" y="64"/>
                  </a:lnTo>
                  <a:lnTo>
                    <a:pt x="353" y="297"/>
                  </a:lnTo>
                  <a:lnTo>
                    <a:pt x="0" y="170"/>
                  </a:lnTo>
                  <a:lnTo>
                    <a:pt x="118"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25" name="Freeform 13"/>
            <p:cNvSpPr>
              <a:spLocks/>
            </p:cNvSpPr>
            <p:nvPr/>
          </p:nvSpPr>
          <p:spPr bwMode="auto">
            <a:xfrm>
              <a:off x="476" y="170"/>
              <a:ext cx="207" cy="277"/>
            </a:xfrm>
            <a:custGeom>
              <a:avLst/>
              <a:gdLst>
                <a:gd name="T0" fmla="*/ 147 w 207"/>
                <a:gd name="T1" fmla="*/ 0 h 277"/>
                <a:gd name="T2" fmla="*/ 0 w 207"/>
                <a:gd name="T3" fmla="*/ 202 h 277"/>
                <a:gd name="T4" fmla="*/ 206 w 207"/>
                <a:gd name="T5" fmla="*/ 276 h 277"/>
                <a:gd name="T6" fmla="*/ 147 w 207"/>
                <a:gd name="T7" fmla="*/ 0 h 2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7" h="277">
                  <a:moveTo>
                    <a:pt x="147" y="0"/>
                  </a:moveTo>
                  <a:lnTo>
                    <a:pt x="0" y="202"/>
                  </a:lnTo>
                  <a:lnTo>
                    <a:pt x="206" y="276"/>
                  </a:lnTo>
                  <a:lnTo>
                    <a:pt x="147" y="0"/>
                  </a:lnTo>
                </a:path>
              </a:pathLst>
            </a:custGeom>
            <a:solidFill>
              <a:srgbClr val="7FFF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26" name="Freeform 14"/>
            <p:cNvSpPr>
              <a:spLocks/>
            </p:cNvSpPr>
            <p:nvPr/>
          </p:nvSpPr>
          <p:spPr bwMode="auto">
            <a:xfrm>
              <a:off x="358" y="213"/>
              <a:ext cx="236" cy="319"/>
            </a:xfrm>
            <a:custGeom>
              <a:avLst/>
              <a:gdLst>
                <a:gd name="T0" fmla="*/ 235 w 236"/>
                <a:gd name="T1" fmla="*/ 11 h 319"/>
                <a:gd name="T2" fmla="*/ 39 w 236"/>
                <a:gd name="T3" fmla="*/ 318 h 319"/>
                <a:gd name="T4" fmla="*/ 0 w 236"/>
                <a:gd name="T5" fmla="*/ 297 h 319"/>
                <a:gd name="T6" fmla="*/ 206 w 236"/>
                <a:gd name="T7" fmla="*/ 0 h 319"/>
                <a:gd name="T8" fmla="*/ 235 w 236"/>
                <a:gd name="T9" fmla="*/ 11 h 3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6" h="319">
                  <a:moveTo>
                    <a:pt x="235" y="11"/>
                  </a:moveTo>
                  <a:lnTo>
                    <a:pt x="39" y="318"/>
                  </a:lnTo>
                  <a:lnTo>
                    <a:pt x="0" y="297"/>
                  </a:lnTo>
                  <a:lnTo>
                    <a:pt x="206" y="0"/>
                  </a:lnTo>
                  <a:lnTo>
                    <a:pt x="235" y="11"/>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27" name="Freeform 15"/>
            <p:cNvSpPr>
              <a:spLocks/>
            </p:cNvSpPr>
            <p:nvPr/>
          </p:nvSpPr>
          <p:spPr bwMode="auto">
            <a:xfrm>
              <a:off x="711" y="203"/>
              <a:ext cx="266" cy="276"/>
            </a:xfrm>
            <a:custGeom>
              <a:avLst/>
              <a:gdLst>
                <a:gd name="T0" fmla="*/ 31 w 266"/>
                <a:gd name="T1" fmla="*/ 0 h 276"/>
                <a:gd name="T2" fmla="*/ 265 w 266"/>
                <a:gd name="T3" fmla="*/ 244 h 276"/>
                <a:gd name="T4" fmla="*/ 224 w 266"/>
                <a:gd name="T5" fmla="*/ 275 h 276"/>
                <a:gd name="T6" fmla="*/ 0 w 266"/>
                <a:gd name="T7" fmla="*/ 20 h 276"/>
                <a:gd name="T8" fmla="*/ 31 w 266"/>
                <a:gd name="T9" fmla="*/ 0 h 2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6" h="276">
                  <a:moveTo>
                    <a:pt x="31" y="0"/>
                  </a:moveTo>
                  <a:lnTo>
                    <a:pt x="265" y="244"/>
                  </a:lnTo>
                  <a:lnTo>
                    <a:pt x="224" y="275"/>
                  </a:lnTo>
                  <a:lnTo>
                    <a:pt x="0" y="20"/>
                  </a:lnTo>
                  <a:lnTo>
                    <a:pt x="31" y="0"/>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28" name="Freeform 16"/>
            <p:cNvSpPr>
              <a:spLocks/>
            </p:cNvSpPr>
            <p:nvPr/>
          </p:nvSpPr>
          <p:spPr bwMode="auto">
            <a:xfrm>
              <a:off x="633" y="234"/>
              <a:ext cx="109" cy="425"/>
            </a:xfrm>
            <a:custGeom>
              <a:avLst/>
              <a:gdLst>
                <a:gd name="T0" fmla="*/ 0 w 109"/>
                <a:gd name="T1" fmla="*/ 0 h 425"/>
                <a:gd name="T2" fmla="*/ 39 w 109"/>
                <a:gd name="T3" fmla="*/ 21 h 425"/>
                <a:gd name="T4" fmla="*/ 108 w 109"/>
                <a:gd name="T5" fmla="*/ 424 h 425"/>
                <a:gd name="T6" fmla="*/ 59 w 109"/>
                <a:gd name="T7" fmla="*/ 403 h 425"/>
                <a:gd name="T8" fmla="*/ 0 w 109"/>
                <a:gd name="T9" fmla="*/ 0 h 4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 h="425">
                  <a:moveTo>
                    <a:pt x="0" y="0"/>
                  </a:moveTo>
                  <a:lnTo>
                    <a:pt x="39" y="21"/>
                  </a:lnTo>
                  <a:lnTo>
                    <a:pt x="108" y="424"/>
                  </a:lnTo>
                  <a:lnTo>
                    <a:pt x="59" y="403"/>
                  </a:lnTo>
                  <a:lnTo>
                    <a:pt x="0"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29" name="Freeform 17"/>
            <p:cNvSpPr>
              <a:spLocks/>
            </p:cNvSpPr>
            <p:nvPr/>
          </p:nvSpPr>
          <p:spPr bwMode="auto">
            <a:xfrm>
              <a:off x="672" y="223"/>
              <a:ext cx="99" cy="436"/>
            </a:xfrm>
            <a:custGeom>
              <a:avLst/>
              <a:gdLst>
                <a:gd name="T0" fmla="*/ 0 w 99"/>
                <a:gd name="T1" fmla="*/ 32 h 436"/>
                <a:gd name="T2" fmla="*/ 29 w 99"/>
                <a:gd name="T3" fmla="*/ 0 h 436"/>
                <a:gd name="T4" fmla="*/ 98 w 99"/>
                <a:gd name="T5" fmla="*/ 403 h 436"/>
                <a:gd name="T6" fmla="*/ 69 w 99"/>
                <a:gd name="T7" fmla="*/ 435 h 436"/>
                <a:gd name="T8" fmla="*/ 0 w 99"/>
                <a:gd name="T9" fmla="*/ 32 h 4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9" h="436">
                  <a:moveTo>
                    <a:pt x="0" y="32"/>
                  </a:moveTo>
                  <a:lnTo>
                    <a:pt x="29" y="0"/>
                  </a:lnTo>
                  <a:lnTo>
                    <a:pt x="98" y="403"/>
                  </a:lnTo>
                  <a:lnTo>
                    <a:pt x="69" y="435"/>
                  </a:lnTo>
                  <a:lnTo>
                    <a:pt x="0" y="32"/>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30" name="Freeform 18"/>
            <p:cNvSpPr>
              <a:spLocks/>
            </p:cNvSpPr>
            <p:nvPr/>
          </p:nvSpPr>
          <p:spPr bwMode="auto">
            <a:xfrm>
              <a:off x="240" y="510"/>
              <a:ext cx="541" cy="383"/>
            </a:xfrm>
            <a:custGeom>
              <a:avLst/>
              <a:gdLst>
                <a:gd name="T0" fmla="*/ 118 w 541"/>
                <a:gd name="T1" fmla="*/ 0 h 383"/>
                <a:gd name="T2" fmla="*/ 501 w 541"/>
                <a:gd name="T3" fmla="*/ 138 h 383"/>
                <a:gd name="T4" fmla="*/ 540 w 541"/>
                <a:gd name="T5" fmla="*/ 382 h 383"/>
                <a:gd name="T6" fmla="*/ 0 w 541"/>
                <a:gd name="T7" fmla="*/ 170 h 383"/>
                <a:gd name="T8" fmla="*/ 118 w 541"/>
                <a:gd name="T9" fmla="*/ 0 h 3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41" h="383">
                  <a:moveTo>
                    <a:pt x="118" y="0"/>
                  </a:moveTo>
                  <a:lnTo>
                    <a:pt x="501" y="138"/>
                  </a:lnTo>
                  <a:lnTo>
                    <a:pt x="540" y="382"/>
                  </a:lnTo>
                  <a:lnTo>
                    <a:pt x="0" y="170"/>
                  </a:lnTo>
                  <a:lnTo>
                    <a:pt x="118"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31" name="Freeform 19"/>
            <p:cNvSpPr>
              <a:spLocks/>
            </p:cNvSpPr>
            <p:nvPr/>
          </p:nvSpPr>
          <p:spPr bwMode="auto">
            <a:xfrm>
              <a:off x="564" y="96"/>
              <a:ext cx="109" cy="160"/>
            </a:xfrm>
            <a:custGeom>
              <a:avLst/>
              <a:gdLst>
                <a:gd name="T0" fmla="*/ 108 w 109"/>
                <a:gd name="T1" fmla="*/ 159 h 160"/>
                <a:gd name="T2" fmla="*/ 79 w 109"/>
                <a:gd name="T3" fmla="*/ 0 h 160"/>
                <a:gd name="T4" fmla="*/ 0 w 109"/>
                <a:gd name="T5" fmla="*/ 117 h 160"/>
                <a:gd name="T6" fmla="*/ 108 w 10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9" h="160">
                  <a:moveTo>
                    <a:pt x="108" y="159"/>
                  </a:moveTo>
                  <a:lnTo>
                    <a:pt x="79" y="0"/>
                  </a:lnTo>
                  <a:lnTo>
                    <a:pt x="0" y="117"/>
                  </a:lnTo>
                  <a:lnTo>
                    <a:pt x="108" y="159"/>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32" name="Freeform 20"/>
            <p:cNvSpPr>
              <a:spLocks/>
            </p:cNvSpPr>
            <p:nvPr/>
          </p:nvSpPr>
          <p:spPr bwMode="auto">
            <a:xfrm>
              <a:off x="643" y="96"/>
              <a:ext cx="99" cy="160"/>
            </a:xfrm>
            <a:custGeom>
              <a:avLst/>
              <a:gdLst>
                <a:gd name="T0" fmla="*/ 29 w 99"/>
                <a:gd name="T1" fmla="*/ 159 h 160"/>
                <a:gd name="T2" fmla="*/ 98 w 99"/>
                <a:gd name="T3" fmla="*/ 106 h 160"/>
                <a:gd name="T4" fmla="*/ 0 w 99"/>
                <a:gd name="T5" fmla="*/ 0 h 160"/>
                <a:gd name="T6" fmla="*/ 29 w 9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9" h="160">
                  <a:moveTo>
                    <a:pt x="29" y="159"/>
                  </a:moveTo>
                  <a:lnTo>
                    <a:pt x="98" y="106"/>
                  </a:lnTo>
                  <a:lnTo>
                    <a:pt x="0" y="0"/>
                  </a:lnTo>
                  <a:lnTo>
                    <a:pt x="29" y="159"/>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8933" name="Freeform 21"/>
            <p:cNvSpPr>
              <a:spLocks/>
            </p:cNvSpPr>
            <p:nvPr/>
          </p:nvSpPr>
          <p:spPr bwMode="auto">
            <a:xfrm>
              <a:off x="741" y="435"/>
              <a:ext cx="364" cy="458"/>
            </a:xfrm>
            <a:custGeom>
              <a:avLst/>
              <a:gdLst>
                <a:gd name="T0" fmla="*/ 226 w 364"/>
                <a:gd name="T1" fmla="*/ 0 h 458"/>
                <a:gd name="T2" fmla="*/ 0 w 364"/>
                <a:gd name="T3" fmla="*/ 213 h 458"/>
                <a:gd name="T4" fmla="*/ 39 w 364"/>
                <a:gd name="T5" fmla="*/ 457 h 458"/>
                <a:gd name="T6" fmla="*/ 363 w 364"/>
                <a:gd name="T7" fmla="*/ 138 h 458"/>
                <a:gd name="T8" fmla="*/ 226 w 364"/>
                <a:gd name="T9" fmla="*/ 0 h 4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4" h="458">
                  <a:moveTo>
                    <a:pt x="226" y="0"/>
                  </a:moveTo>
                  <a:lnTo>
                    <a:pt x="0" y="213"/>
                  </a:lnTo>
                  <a:lnTo>
                    <a:pt x="39" y="457"/>
                  </a:lnTo>
                  <a:lnTo>
                    <a:pt x="363" y="138"/>
                  </a:lnTo>
                  <a:lnTo>
                    <a:pt x="226" y="0"/>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38917" name="Rectangle 22"/>
          <p:cNvSpPr>
            <a:spLocks noChangeArrowheads="1"/>
          </p:cNvSpPr>
          <p:nvPr/>
        </p:nvSpPr>
        <p:spPr bwMode="auto">
          <a:xfrm>
            <a:off x="1225550" y="2292350"/>
            <a:ext cx="7150100" cy="4102100"/>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8918" name="Rectangle 23"/>
          <p:cNvSpPr>
            <a:spLocks noChangeArrowheads="1"/>
          </p:cNvSpPr>
          <p:nvPr/>
        </p:nvSpPr>
        <p:spPr bwMode="auto">
          <a:xfrm>
            <a:off x="1073150" y="2139950"/>
            <a:ext cx="7150100" cy="4102100"/>
          </a:xfrm>
          <a:prstGeom prst="rect">
            <a:avLst/>
          </a:prstGeom>
          <a:solidFill>
            <a:srgbClr val="438E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8919" name="Rectangle 24"/>
          <p:cNvSpPr>
            <a:spLocks noChangeArrowheads="1"/>
          </p:cNvSpPr>
          <p:nvPr/>
        </p:nvSpPr>
        <p:spPr bwMode="auto">
          <a:xfrm>
            <a:off x="920750" y="1987550"/>
            <a:ext cx="7150100" cy="4102100"/>
          </a:xfrm>
          <a:prstGeom prst="rect">
            <a:avLst/>
          </a:prstGeom>
          <a:solidFill>
            <a:srgbClr val="EAEC5E"/>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8920" name="Rectangle 25"/>
          <p:cNvSpPr>
            <a:spLocks noChangeArrowheads="1"/>
          </p:cNvSpPr>
          <p:nvPr/>
        </p:nvSpPr>
        <p:spPr bwMode="auto">
          <a:xfrm>
            <a:off x="1524000" y="2438400"/>
            <a:ext cx="59436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buClr>
                <a:srgbClr val="FC0128"/>
              </a:buClr>
              <a:buSzPct val="75000"/>
              <a:buFont typeface="Monotype Sorts" pitchFamily="2" charset="2"/>
              <a:buChar char="û"/>
            </a:pPr>
            <a:r>
              <a:rPr lang="es-ES_tradnl" altLang="es-CR" sz="2400" b="1"/>
              <a:t>Prácticas y medidas de control</a:t>
            </a:r>
          </a:p>
          <a:p>
            <a:pPr>
              <a:buClr>
                <a:srgbClr val="FC0128"/>
              </a:buClr>
              <a:buSzPct val="75000"/>
              <a:buFont typeface="Monotype Sorts" pitchFamily="2" charset="2"/>
              <a:buChar char="û"/>
            </a:pPr>
            <a:r>
              <a:rPr lang="es-ES_tradnl" altLang="es-CR" sz="2400" b="1"/>
              <a:t>Control integrado</a:t>
            </a:r>
          </a:p>
          <a:p>
            <a:pPr>
              <a:buClr>
                <a:srgbClr val="FC0128"/>
              </a:buClr>
              <a:buSzPct val="75000"/>
              <a:buFont typeface="Monotype Sorts" pitchFamily="2" charset="2"/>
              <a:buChar char="û"/>
            </a:pPr>
            <a:r>
              <a:rPr lang="es-ES_tradnl" altLang="es-CR" sz="2400" b="1"/>
              <a:t>Análisis de costo/beneficio</a:t>
            </a:r>
          </a:p>
          <a:p>
            <a:pPr>
              <a:buClr>
                <a:srgbClr val="FC0128"/>
              </a:buClr>
              <a:buSzPct val="75000"/>
              <a:buFont typeface="Monotype Sorts" pitchFamily="2" charset="2"/>
              <a:buChar char="û"/>
            </a:pPr>
            <a:r>
              <a:rPr lang="es-ES_tradnl" altLang="es-CR" sz="2400" b="1"/>
              <a:t>Responsabilidad delimitada</a:t>
            </a:r>
          </a:p>
          <a:p>
            <a:pPr>
              <a:buClr>
                <a:srgbClr val="FC0128"/>
              </a:buClr>
              <a:buSzPct val="75000"/>
              <a:buFont typeface="Monotype Sorts" pitchFamily="2" charset="2"/>
              <a:buChar char="û"/>
            </a:pPr>
            <a:r>
              <a:rPr lang="es-ES_tradnl" altLang="es-CR" sz="2400" b="1"/>
              <a:t>Instrucciones por escrito</a:t>
            </a:r>
          </a:p>
          <a:p>
            <a:pPr>
              <a:buClr>
                <a:srgbClr val="FC0128"/>
              </a:buClr>
              <a:buSzPct val="75000"/>
              <a:buFont typeface="Monotype Sorts" pitchFamily="2" charset="2"/>
              <a:buChar char="û"/>
            </a:pPr>
            <a:r>
              <a:rPr lang="es-ES_tradnl" altLang="es-CR" sz="2400" b="1"/>
              <a:t>Separación de funciones incompatibles</a:t>
            </a:r>
          </a:p>
          <a:p>
            <a:pPr>
              <a:buClr>
                <a:srgbClr val="FC0128"/>
              </a:buClr>
              <a:buSzPct val="75000"/>
              <a:buFont typeface="Monotype Sorts" pitchFamily="2" charset="2"/>
              <a:buChar char="û"/>
            </a:pPr>
            <a:r>
              <a:rPr lang="es-ES_tradnl" altLang="es-CR" sz="2400" b="1"/>
              <a:t>Otras</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533400" y="3048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r>
              <a:rPr lang="es-ES_tradnl" altLang="es-CR" sz="3200" b="1" i="1"/>
              <a:t>Normas sobre sistemas de información</a:t>
            </a:r>
          </a:p>
        </p:txBody>
      </p:sp>
      <p:grpSp>
        <p:nvGrpSpPr>
          <p:cNvPr id="39939" name="Group 3"/>
          <p:cNvGrpSpPr>
            <a:grpSpLocks/>
          </p:cNvGrpSpPr>
          <p:nvPr/>
        </p:nvGrpSpPr>
        <p:grpSpPr bwMode="auto">
          <a:xfrm>
            <a:off x="317500" y="381000"/>
            <a:ext cx="8585200" cy="914400"/>
            <a:chOff x="200" y="240"/>
            <a:chExt cx="5408" cy="576"/>
          </a:xfrm>
        </p:grpSpPr>
        <p:sp>
          <p:nvSpPr>
            <p:cNvPr id="39958" name="Line 4"/>
            <p:cNvSpPr>
              <a:spLocks noChangeShapeType="1"/>
            </p:cNvSpPr>
            <p:nvPr/>
          </p:nvSpPr>
          <p:spPr bwMode="auto">
            <a:xfrm>
              <a:off x="200" y="76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9959" name="Line 5"/>
            <p:cNvSpPr>
              <a:spLocks noChangeShapeType="1"/>
            </p:cNvSpPr>
            <p:nvPr/>
          </p:nvSpPr>
          <p:spPr bwMode="auto">
            <a:xfrm>
              <a:off x="200" y="28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9960" name="Line 6"/>
            <p:cNvSpPr>
              <a:spLocks noChangeShapeType="1"/>
            </p:cNvSpPr>
            <p:nvPr/>
          </p:nvSpPr>
          <p:spPr bwMode="auto">
            <a:xfrm>
              <a:off x="200" y="240"/>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39961" name="Line 7"/>
            <p:cNvSpPr>
              <a:spLocks noChangeShapeType="1"/>
            </p:cNvSpPr>
            <p:nvPr/>
          </p:nvSpPr>
          <p:spPr bwMode="auto">
            <a:xfrm>
              <a:off x="200" y="816"/>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39940" name="Group 8"/>
          <p:cNvGrpSpPr>
            <a:grpSpLocks/>
          </p:cNvGrpSpPr>
          <p:nvPr/>
        </p:nvGrpSpPr>
        <p:grpSpPr bwMode="auto">
          <a:xfrm>
            <a:off x="76200" y="152400"/>
            <a:ext cx="1373188" cy="1296988"/>
            <a:chOff x="144" y="96"/>
            <a:chExt cx="865" cy="817"/>
          </a:xfrm>
        </p:grpSpPr>
        <p:sp>
          <p:nvSpPr>
            <p:cNvPr id="39945" name="Freeform 9"/>
            <p:cNvSpPr>
              <a:spLocks/>
            </p:cNvSpPr>
            <p:nvPr/>
          </p:nvSpPr>
          <p:spPr bwMode="auto">
            <a:xfrm>
              <a:off x="155" y="116"/>
              <a:ext cx="854" cy="797"/>
            </a:xfrm>
            <a:custGeom>
              <a:avLst/>
              <a:gdLst>
                <a:gd name="T0" fmla="*/ 398 w 854"/>
                <a:gd name="T1" fmla="*/ 0 h 797"/>
                <a:gd name="T2" fmla="*/ 0 w 854"/>
                <a:gd name="T3" fmla="*/ 592 h 797"/>
                <a:gd name="T4" fmla="*/ 535 w 854"/>
                <a:gd name="T5" fmla="*/ 796 h 797"/>
                <a:gd name="T6" fmla="*/ 853 w 854"/>
                <a:gd name="T7" fmla="*/ 480 h 797"/>
                <a:gd name="T8" fmla="*/ 398 w 854"/>
                <a:gd name="T9" fmla="*/ 0 h 7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54" h="797">
                  <a:moveTo>
                    <a:pt x="398" y="0"/>
                  </a:moveTo>
                  <a:lnTo>
                    <a:pt x="0" y="592"/>
                  </a:lnTo>
                  <a:lnTo>
                    <a:pt x="535" y="796"/>
                  </a:lnTo>
                  <a:lnTo>
                    <a:pt x="853" y="480"/>
                  </a:lnTo>
                  <a:lnTo>
                    <a:pt x="398" y="0"/>
                  </a:lnTo>
                </a:path>
              </a:pathLst>
            </a:custGeom>
            <a:solidFill>
              <a:schemeClr val="bg2"/>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46" name="Freeform 10"/>
            <p:cNvSpPr>
              <a:spLocks/>
            </p:cNvSpPr>
            <p:nvPr/>
          </p:nvSpPr>
          <p:spPr bwMode="auto">
            <a:xfrm>
              <a:off x="615" y="319"/>
              <a:ext cx="247" cy="340"/>
            </a:xfrm>
            <a:custGeom>
              <a:avLst/>
              <a:gdLst>
                <a:gd name="T0" fmla="*/ 10 w 247"/>
                <a:gd name="T1" fmla="*/ 117 h 340"/>
                <a:gd name="T2" fmla="*/ 49 w 247"/>
                <a:gd name="T3" fmla="*/ 339 h 340"/>
                <a:gd name="T4" fmla="*/ 246 w 247"/>
                <a:gd name="T5" fmla="*/ 148 h 340"/>
                <a:gd name="T6" fmla="*/ 118 w 247"/>
                <a:gd name="T7" fmla="*/ 0 h 340"/>
                <a:gd name="T8" fmla="*/ 0 w 247"/>
                <a:gd name="T9" fmla="*/ 85 h 340"/>
                <a:gd name="T10" fmla="*/ 10 w 247"/>
                <a:gd name="T11" fmla="*/ 117 h 3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7" h="340">
                  <a:moveTo>
                    <a:pt x="10" y="117"/>
                  </a:moveTo>
                  <a:lnTo>
                    <a:pt x="49" y="339"/>
                  </a:lnTo>
                  <a:lnTo>
                    <a:pt x="246" y="148"/>
                  </a:lnTo>
                  <a:lnTo>
                    <a:pt x="118" y="0"/>
                  </a:lnTo>
                  <a:lnTo>
                    <a:pt x="0" y="85"/>
                  </a:lnTo>
                  <a:lnTo>
                    <a:pt x="10" y="117"/>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47" name="Freeform 11"/>
            <p:cNvSpPr>
              <a:spLocks/>
            </p:cNvSpPr>
            <p:nvPr/>
          </p:nvSpPr>
          <p:spPr bwMode="auto">
            <a:xfrm>
              <a:off x="596" y="181"/>
              <a:ext cx="138" cy="255"/>
            </a:xfrm>
            <a:custGeom>
              <a:avLst/>
              <a:gdLst>
                <a:gd name="T0" fmla="*/ 39 w 138"/>
                <a:gd name="T1" fmla="*/ 243 h 255"/>
                <a:gd name="T2" fmla="*/ 137 w 138"/>
                <a:gd name="T3" fmla="*/ 159 h 255"/>
                <a:gd name="T4" fmla="*/ 0 w 138"/>
                <a:gd name="T5" fmla="*/ 0 h 255"/>
                <a:gd name="T6" fmla="*/ 20 w 138"/>
                <a:gd name="T7" fmla="*/ 254 h 255"/>
                <a:gd name="T8" fmla="*/ 39 w 138"/>
                <a:gd name="T9" fmla="*/ 243 h 2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8" h="255">
                  <a:moveTo>
                    <a:pt x="39" y="243"/>
                  </a:moveTo>
                  <a:lnTo>
                    <a:pt x="137" y="159"/>
                  </a:lnTo>
                  <a:lnTo>
                    <a:pt x="0" y="0"/>
                  </a:lnTo>
                  <a:lnTo>
                    <a:pt x="20" y="254"/>
                  </a:lnTo>
                  <a:lnTo>
                    <a:pt x="39" y="243"/>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48" name="Freeform 12"/>
            <p:cNvSpPr>
              <a:spLocks/>
            </p:cNvSpPr>
            <p:nvPr/>
          </p:nvSpPr>
          <p:spPr bwMode="auto">
            <a:xfrm>
              <a:off x="272" y="361"/>
              <a:ext cx="354" cy="298"/>
            </a:xfrm>
            <a:custGeom>
              <a:avLst/>
              <a:gdLst>
                <a:gd name="T0" fmla="*/ 118 w 354"/>
                <a:gd name="T1" fmla="*/ 0 h 298"/>
                <a:gd name="T2" fmla="*/ 314 w 354"/>
                <a:gd name="T3" fmla="*/ 64 h 298"/>
                <a:gd name="T4" fmla="*/ 353 w 354"/>
                <a:gd name="T5" fmla="*/ 297 h 298"/>
                <a:gd name="T6" fmla="*/ 0 w 354"/>
                <a:gd name="T7" fmla="*/ 170 h 298"/>
                <a:gd name="T8" fmla="*/ 118 w 354"/>
                <a:gd name="T9" fmla="*/ 0 h 2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98">
                  <a:moveTo>
                    <a:pt x="118" y="0"/>
                  </a:moveTo>
                  <a:lnTo>
                    <a:pt x="314" y="64"/>
                  </a:lnTo>
                  <a:lnTo>
                    <a:pt x="353" y="297"/>
                  </a:lnTo>
                  <a:lnTo>
                    <a:pt x="0" y="170"/>
                  </a:lnTo>
                  <a:lnTo>
                    <a:pt x="118"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49" name="Freeform 13"/>
            <p:cNvSpPr>
              <a:spLocks/>
            </p:cNvSpPr>
            <p:nvPr/>
          </p:nvSpPr>
          <p:spPr bwMode="auto">
            <a:xfrm>
              <a:off x="380" y="170"/>
              <a:ext cx="207" cy="277"/>
            </a:xfrm>
            <a:custGeom>
              <a:avLst/>
              <a:gdLst>
                <a:gd name="T0" fmla="*/ 147 w 207"/>
                <a:gd name="T1" fmla="*/ 0 h 277"/>
                <a:gd name="T2" fmla="*/ 0 w 207"/>
                <a:gd name="T3" fmla="*/ 202 h 277"/>
                <a:gd name="T4" fmla="*/ 206 w 207"/>
                <a:gd name="T5" fmla="*/ 276 h 277"/>
                <a:gd name="T6" fmla="*/ 147 w 207"/>
                <a:gd name="T7" fmla="*/ 0 h 2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7" h="277">
                  <a:moveTo>
                    <a:pt x="147" y="0"/>
                  </a:moveTo>
                  <a:lnTo>
                    <a:pt x="0" y="202"/>
                  </a:lnTo>
                  <a:lnTo>
                    <a:pt x="206" y="276"/>
                  </a:lnTo>
                  <a:lnTo>
                    <a:pt x="147"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50" name="Freeform 14"/>
            <p:cNvSpPr>
              <a:spLocks/>
            </p:cNvSpPr>
            <p:nvPr/>
          </p:nvSpPr>
          <p:spPr bwMode="auto">
            <a:xfrm>
              <a:off x="262" y="213"/>
              <a:ext cx="236" cy="319"/>
            </a:xfrm>
            <a:custGeom>
              <a:avLst/>
              <a:gdLst>
                <a:gd name="T0" fmla="*/ 235 w 236"/>
                <a:gd name="T1" fmla="*/ 11 h 319"/>
                <a:gd name="T2" fmla="*/ 39 w 236"/>
                <a:gd name="T3" fmla="*/ 318 h 319"/>
                <a:gd name="T4" fmla="*/ 0 w 236"/>
                <a:gd name="T5" fmla="*/ 297 h 319"/>
                <a:gd name="T6" fmla="*/ 206 w 236"/>
                <a:gd name="T7" fmla="*/ 0 h 319"/>
                <a:gd name="T8" fmla="*/ 235 w 236"/>
                <a:gd name="T9" fmla="*/ 11 h 3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6" h="319">
                  <a:moveTo>
                    <a:pt x="235" y="11"/>
                  </a:moveTo>
                  <a:lnTo>
                    <a:pt x="39" y="318"/>
                  </a:lnTo>
                  <a:lnTo>
                    <a:pt x="0" y="297"/>
                  </a:lnTo>
                  <a:lnTo>
                    <a:pt x="206" y="0"/>
                  </a:lnTo>
                  <a:lnTo>
                    <a:pt x="235" y="11"/>
                  </a:lnTo>
                </a:path>
              </a:pathLst>
            </a:custGeom>
            <a:solidFill>
              <a:srgbClr val="FAFD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51" name="Freeform 15"/>
            <p:cNvSpPr>
              <a:spLocks/>
            </p:cNvSpPr>
            <p:nvPr/>
          </p:nvSpPr>
          <p:spPr bwMode="auto">
            <a:xfrm>
              <a:off x="615" y="203"/>
              <a:ext cx="266" cy="276"/>
            </a:xfrm>
            <a:custGeom>
              <a:avLst/>
              <a:gdLst>
                <a:gd name="T0" fmla="*/ 31 w 266"/>
                <a:gd name="T1" fmla="*/ 0 h 276"/>
                <a:gd name="T2" fmla="*/ 265 w 266"/>
                <a:gd name="T3" fmla="*/ 244 h 276"/>
                <a:gd name="T4" fmla="*/ 224 w 266"/>
                <a:gd name="T5" fmla="*/ 275 h 276"/>
                <a:gd name="T6" fmla="*/ 0 w 266"/>
                <a:gd name="T7" fmla="*/ 20 h 276"/>
                <a:gd name="T8" fmla="*/ 31 w 266"/>
                <a:gd name="T9" fmla="*/ 0 h 2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6" h="276">
                  <a:moveTo>
                    <a:pt x="31" y="0"/>
                  </a:moveTo>
                  <a:lnTo>
                    <a:pt x="265" y="244"/>
                  </a:lnTo>
                  <a:lnTo>
                    <a:pt x="224" y="275"/>
                  </a:lnTo>
                  <a:lnTo>
                    <a:pt x="0" y="20"/>
                  </a:lnTo>
                  <a:lnTo>
                    <a:pt x="31" y="0"/>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52" name="Freeform 16"/>
            <p:cNvSpPr>
              <a:spLocks/>
            </p:cNvSpPr>
            <p:nvPr/>
          </p:nvSpPr>
          <p:spPr bwMode="auto">
            <a:xfrm>
              <a:off x="537" y="234"/>
              <a:ext cx="109" cy="425"/>
            </a:xfrm>
            <a:custGeom>
              <a:avLst/>
              <a:gdLst>
                <a:gd name="T0" fmla="*/ 0 w 109"/>
                <a:gd name="T1" fmla="*/ 0 h 425"/>
                <a:gd name="T2" fmla="*/ 39 w 109"/>
                <a:gd name="T3" fmla="*/ 21 h 425"/>
                <a:gd name="T4" fmla="*/ 108 w 109"/>
                <a:gd name="T5" fmla="*/ 424 h 425"/>
                <a:gd name="T6" fmla="*/ 59 w 109"/>
                <a:gd name="T7" fmla="*/ 403 h 425"/>
                <a:gd name="T8" fmla="*/ 0 w 109"/>
                <a:gd name="T9" fmla="*/ 0 h 4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 h="425">
                  <a:moveTo>
                    <a:pt x="0" y="0"/>
                  </a:moveTo>
                  <a:lnTo>
                    <a:pt x="39" y="21"/>
                  </a:lnTo>
                  <a:lnTo>
                    <a:pt x="108" y="424"/>
                  </a:lnTo>
                  <a:lnTo>
                    <a:pt x="59" y="403"/>
                  </a:lnTo>
                  <a:lnTo>
                    <a:pt x="0" y="0"/>
                  </a:lnTo>
                </a:path>
              </a:pathLst>
            </a:custGeom>
            <a:solidFill>
              <a:srgbClr val="FAFD00"/>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53" name="Freeform 17"/>
            <p:cNvSpPr>
              <a:spLocks/>
            </p:cNvSpPr>
            <p:nvPr/>
          </p:nvSpPr>
          <p:spPr bwMode="auto">
            <a:xfrm>
              <a:off x="576" y="223"/>
              <a:ext cx="99" cy="436"/>
            </a:xfrm>
            <a:custGeom>
              <a:avLst/>
              <a:gdLst>
                <a:gd name="T0" fmla="*/ 0 w 99"/>
                <a:gd name="T1" fmla="*/ 32 h 436"/>
                <a:gd name="T2" fmla="*/ 29 w 99"/>
                <a:gd name="T3" fmla="*/ 0 h 436"/>
                <a:gd name="T4" fmla="*/ 98 w 99"/>
                <a:gd name="T5" fmla="*/ 403 h 436"/>
                <a:gd name="T6" fmla="*/ 69 w 99"/>
                <a:gd name="T7" fmla="*/ 435 h 436"/>
                <a:gd name="T8" fmla="*/ 0 w 99"/>
                <a:gd name="T9" fmla="*/ 32 h 4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9" h="436">
                  <a:moveTo>
                    <a:pt x="0" y="32"/>
                  </a:moveTo>
                  <a:lnTo>
                    <a:pt x="29" y="0"/>
                  </a:lnTo>
                  <a:lnTo>
                    <a:pt x="98" y="403"/>
                  </a:lnTo>
                  <a:lnTo>
                    <a:pt x="69" y="435"/>
                  </a:lnTo>
                  <a:lnTo>
                    <a:pt x="0" y="32"/>
                  </a:lnTo>
                </a:path>
              </a:pathLst>
            </a:custGeom>
            <a:solidFill>
              <a:srgbClr val="FE9B03"/>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54" name="Freeform 18"/>
            <p:cNvSpPr>
              <a:spLocks/>
            </p:cNvSpPr>
            <p:nvPr/>
          </p:nvSpPr>
          <p:spPr bwMode="auto">
            <a:xfrm>
              <a:off x="144" y="510"/>
              <a:ext cx="541" cy="383"/>
            </a:xfrm>
            <a:custGeom>
              <a:avLst/>
              <a:gdLst>
                <a:gd name="T0" fmla="*/ 118 w 541"/>
                <a:gd name="T1" fmla="*/ 0 h 383"/>
                <a:gd name="T2" fmla="*/ 501 w 541"/>
                <a:gd name="T3" fmla="*/ 138 h 383"/>
                <a:gd name="T4" fmla="*/ 540 w 541"/>
                <a:gd name="T5" fmla="*/ 382 h 383"/>
                <a:gd name="T6" fmla="*/ 0 w 541"/>
                <a:gd name="T7" fmla="*/ 170 h 383"/>
                <a:gd name="T8" fmla="*/ 118 w 541"/>
                <a:gd name="T9" fmla="*/ 0 h 3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41" h="383">
                  <a:moveTo>
                    <a:pt x="118" y="0"/>
                  </a:moveTo>
                  <a:lnTo>
                    <a:pt x="501" y="138"/>
                  </a:lnTo>
                  <a:lnTo>
                    <a:pt x="540" y="382"/>
                  </a:lnTo>
                  <a:lnTo>
                    <a:pt x="0" y="170"/>
                  </a:lnTo>
                  <a:lnTo>
                    <a:pt x="118"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55" name="Freeform 19"/>
            <p:cNvSpPr>
              <a:spLocks/>
            </p:cNvSpPr>
            <p:nvPr/>
          </p:nvSpPr>
          <p:spPr bwMode="auto">
            <a:xfrm>
              <a:off x="468" y="96"/>
              <a:ext cx="109" cy="160"/>
            </a:xfrm>
            <a:custGeom>
              <a:avLst/>
              <a:gdLst>
                <a:gd name="T0" fmla="*/ 108 w 109"/>
                <a:gd name="T1" fmla="*/ 159 h 160"/>
                <a:gd name="T2" fmla="*/ 79 w 109"/>
                <a:gd name="T3" fmla="*/ 0 h 160"/>
                <a:gd name="T4" fmla="*/ 0 w 109"/>
                <a:gd name="T5" fmla="*/ 117 h 160"/>
                <a:gd name="T6" fmla="*/ 108 w 10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9" h="160">
                  <a:moveTo>
                    <a:pt x="108" y="159"/>
                  </a:moveTo>
                  <a:lnTo>
                    <a:pt x="79" y="0"/>
                  </a:lnTo>
                  <a:lnTo>
                    <a:pt x="0" y="117"/>
                  </a:lnTo>
                  <a:lnTo>
                    <a:pt x="108" y="159"/>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56" name="Freeform 20"/>
            <p:cNvSpPr>
              <a:spLocks/>
            </p:cNvSpPr>
            <p:nvPr/>
          </p:nvSpPr>
          <p:spPr bwMode="auto">
            <a:xfrm>
              <a:off x="547" y="96"/>
              <a:ext cx="99" cy="160"/>
            </a:xfrm>
            <a:custGeom>
              <a:avLst/>
              <a:gdLst>
                <a:gd name="T0" fmla="*/ 29 w 99"/>
                <a:gd name="T1" fmla="*/ 159 h 160"/>
                <a:gd name="T2" fmla="*/ 98 w 99"/>
                <a:gd name="T3" fmla="*/ 106 h 160"/>
                <a:gd name="T4" fmla="*/ 0 w 99"/>
                <a:gd name="T5" fmla="*/ 0 h 160"/>
                <a:gd name="T6" fmla="*/ 29 w 9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9" h="160">
                  <a:moveTo>
                    <a:pt x="29" y="159"/>
                  </a:moveTo>
                  <a:lnTo>
                    <a:pt x="98" y="106"/>
                  </a:lnTo>
                  <a:lnTo>
                    <a:pt x="0" y="0"/>
                  </a:lnTo>
                  <a:lnTo>
                    <a:pt x="29" y="159"/>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39957" name="Freeform 21"/>
            <p:cNvSpPr>
              <a:spLocks/>
            </p:cNvSpPr>
            <p:nvPr/>
          </p:nvSpPr>
          <p:spPr bwMode="auto">
            <a:xfrm>
              <a:off x="645" y="435"/>
              <a:ext cx="364" cy="458"/>
            </a:xfrm>
            <a:custGeom>
              <a:avLst/>
              <a:gdLst>
                <a:gd name="T0" fmla="*/ 226 w 364"/>
                <a:gd name="T1" fmla="*/ 0 h 458"/>
                <a:gd name="T2" fmla="*/ 0 w 364"/>
                <a:gd name="T3" fmla="*/ 213 h 458"/>
                <a:gd name="T4" fmla="*/ 39 w 364"/>
                <a:gd name="T5" fmla="*/ 457 h 458"/>
                <a:gd name="T6" fmla="*/ 363 w 364"/>
                <a:gd name="T7" fmla="*/ 138 h 458"/>
                <a:gd name="T8" fmla="*/ 226 w 364"/>
                <a:gd name="T9" fmla="*/ 0 h 4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4" h="458">
                  <a:moveTo>
                    <a:pt x="226" y="0"/>
                  </a:moveTo>
                  <a:lnTo>
                    <a:pt x="0" y="213"/>
                  </a:lnTo>
                  <a:lnTo>
                    <a:pt x="39" y="457"/>
                  </a:lnTo>
                  <a:lnTo>
                    <a:pt x="363" y="138"/>
                  </a:lnTo>
                  <a:lnTo>
                    <a:pt x="226" y="0"/>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39941" name="Rectangle 22"/>
          <p:cNvSpPr>
            <a:spLocks noChangeArrowheads="1"/>
          </p:cNvSpPr>
          <p:nvPr/>
        </p:nvSpPr>
        <p:spPr bwMode="auto">
          <a:xfrm>
            <a:off x="1225550" y="2292350"/>
            <a:ext cx="7150100" cy="4102100"/>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9942" name="Rectangle 23"/>
          <p:cNvSpPr>
            <a:spLocks noChangeArrowheads="1"/>
          </p:cNvSpPr>
          <p:nvPr/>
        </p:nvSpPr>
        <p:spPr bwMode="auto">
          <a:xfrm>
            <a:off x="1073150" y="2139950"/>
            <a:ext cx="7150100" cy="4102100"/>
          </a:xfrm>
          <a:prstGeom prst="rect">
            <a:avLst/>
          </a:prstGeom>
          <a:solidFill>
            <a:srgbClr val="FE9B03"/>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9943" name="Rectangle 24"/>
          <p:cNvSpPr>
            <a:spLocks noChangeArrowheads="1"/>
          </p:cNvSpPr>
          <p:nvPr/>
        </p:nvSpPr>
        <p:spPr bwMode="auto">
          <a:xfrm>
            <a:off x="920750" y="1987550"/>
            <a:ext cx="7150100" cy="4102100"/>
          </a:xfrm>
          <a:prstGeom prst="rect">
            <a:avLst/>
          </a:prstGeom>
          <a:solidFill>
            <a:srgbClr val="EAEC5E"/>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39944" name="Rectangle 25"/>
          <p:cNvSpPr>
            <a:spLocks noChangeArrowheads="1"/>
          </p:cNvSpPr>
          <p:nvPr/>
        </p:nvSpPr>
        <p:spPr bwMode="auto">
          <a:xfrm>
            <a:off x="1295400" y="2514600"/>
            <a:ext cx="632460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buClr>
                <a:srgbClr val="FC0128"/>
              </a:buClr>
              <a:buSzPct val="75000"/>
              <a:buFont typeface="Monotype Sorts" pitchFamily="2" charset="2"/>
              <a:buChar char="û"/>
            </a:pPr>
            <a:r>
              <a:rPr lang="es-ES_tradnl" altLang="es-CR" sz="2400" b="1"/>
              <a:t>Obtención y comunicación de información efectivas</a:t>
            </a:r>
          </a:p>
          <a:p>
            <a:pPr>
              <a:buClr>
                <a:srgbClr val="FC0128"/>
              </a:buClr>
              <a:buSzPct val="75000"/>
              <a:buFont typeface="Monotype Sorts" pitchFamily="2" charset="2"/>
              <a:buChar char="û"/>
            </a:pPr>
            <a:r>
              <a:rPr lang="es-ES_tradnl" altLang="es-CR" sz="2400" b="1"/>
              <a:t>Calidad y suficiencia de la información</a:t>
            </a:r>
          </a:p>
          <a:p>
            <a:pPr>
              <a:buClr>
                <a:srgbClr val="FC0128"/>
              </a:buClr>
              <a:buSzPct val="75000"/>
              <a:buFont typeface="Monotype Sorts" pitchFamily="2" charset="2"/>
              <a:buChar char="û"/>
            </a:pPr>
            <a:r>
              <a:rPr lang="es-ES_tradnl" altLang="es-CR" sz="2400" b="1"/>
              <a:t>Sistemas de información</a:t>
            </a:r>
          </a:p>
          <a:p>
            <a:pPr>
              <a:buClr>
                <a:srgbClr val="FC0128"/>
              </a:buClr>
              <a:buSzPct val="75000"/>
              <a:buFont typeface="Monotype Sorts" pitchFamily="2" charset="2"/>
              <a:buChar char="û"/>
            </a:pPr>
            <a:r>
              <a:rPr lang="es-ES_tradnl" altLang="es-CR" sz="2400" b="1"/>
              <a:t>Controles sobre sistemas de información</a:t>
            </a:r>
          </a:p>
          <a:p>
            <a:pPr>
              <a:buClr>
                <a:srgbClr val="FC0128"/>
              </a:buClr>
              <a:buSzPct val="75000"/>
              <a:buFont typeface="Monotype Sorts" pitchFamily="2" charset="2"/>
              <a:buChar char="û"/>
            </a:pPr>
            <a:r>
              <a:rPr lang="es-ES_tradnl" altLang="es-CR" sz="2400" b="1"/>
              <a:t>Canales de comunicación abiertos</a:t>
            </a:r>
          </a:p>
          <a:p>
            <a:pPr>
              <a:buClr>
                <a:srgbClr val="FC0128"/>
              </a:buClr>
              <a:buSzPct val="75000"/>
              <a:buFont typeface="Monotype Sorts" pitchFamily="2" charset="2"/>
              <a:buChar char="û"/>
            </a:pPr>
            <a:r>
              <a:rPr lang="es-ES_tradnl" altLang="es-CR" sz="2400" b="1"/>
              <a:t>Archivo institucional</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381000" y="3048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r>
              <a:rPr lang="es-ES_tradnl" altLang="es-CR" sz="3600" b="1" i="1"/>
              <a:t>Normas sobre seguimiento</a:t>
            </a:r>
          </a:p>
        </p:txBody>
      </p:sp>
      <p:grpSp>
        <p:nvGrpSpPr>
          <p:cNvPr id="40963" name="Group 3"/>
          <p:cNvGrpSpPr>
            <a:grpSpLocks/>
          </p:cNvGrpSpPr>
          <p:nvPr/>
        </p:nvGrpSpPr>
        <p:grpSpPr bwMode="auto">
          <a:xfrm>
            <a:off x="317500" y="381000"/>
            <a:ext cx="8585200" cy="914400"/>
            <a:chOff x="200" y="240"/>
            <a:chExt cx="5408" cy="576"/>
          </a:xfrm>
        </p:grpSpPr>
        <p:sp>
          <p:nvSpPr>
            <p:cNvPr id="40982" name="Line 4"/>
            <p:cNvSpPr>
              <a:spLocks noChangeShapeType="1"/>
            </p:cNvSpPr>
            <p:nvPr/>
          </p:nvSpPr>
          <p:spPr bwMode="auto">
            <a:xfrm>
              <a:off x="200" y="76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40983" name="Line 5"/>
            <p:cNvSpPr>
              <a:spLocks noChangeShapeType="1"/>
            </p:cNvSpPr>
            <p:nvPr/>
          </p:nvSpPr>
          <p:spPr bwMode="auto">
            <a:xfrm>
              <a:off x="200" y="288"/>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40984" name="Line 6"/>
            <p:cNvSpPr>
              <a:spLocks noChangeShapeType="1"/>
            </p:cNvSpPr>
            <p:nvPr/>
          </p:nvSpPr>
          <p:spPr bwMode="auto">
            <a:xfrm>
              <a:off x="200" y="240"/>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40985" name="Line 7"/>
            <p:cNvSpPr>
              <a:spLocks noChangeShapeType="1"/>
            </p:cNvSpPr>
            <p:nvPr/>
          </p:nvSpPr>
          <p:spPr bwMode="auto">
            <a:xfrm>
              <a:off x="200" y="816"/>
              <a:ext cx="540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40964" name="Group 8"/>
          <p:cNvGrpSpPr>
            <a:grpSpLocks/>
          </p:cNvGrpSpPr>
          <p:nvPr/>
        </p:nvGrpSpPr>
        <p:grpSpPr bwMode="auto">
          <a:xfrm>
            <a:off x="74613" y="152400"/>
            <a:ext cx="1373187" cy="1296988"/>
            <a:chOff x="240" y="96"/>
            <a:chExt cx="865" cy="817"/>
          </a:xfrm>
        </p:grpSpPr>
        <p:sp>
          <p:nvSpPr>
            <p:cNvPr id="40969" name="Freeform 9"/>
            <p:cNvSpPr>
              <a:spLocks/>
            </p:cNvSpPr>
            <p:nvPr/>
          </p:nvSpPr>
          <p:spPr bwMode="auto">
            <a:xfrm>
              <a:off x="251" y="116"/>
              <a:ext cx="854" cy="797"/>
            </a:xfrm>
            <a:custGeom>
              <a:avLst/>
              <a:gdLst>
                <a:gd name="T0" fmla="*/ 398 w 854"/>
                <a:gd name="T1" fmla="*/ 0 h 797"/>
                <a:gd name="T2" fmla="*/ 0 w 854"/>
                <a:gd name="T3" fmla="*/ 592 h 797"/>
                <a:gd name="T4" fmla="*/ 535 w 854"/>
                <a:gd name="T5" fmla="*/ 796 h 797"/>
                <a:gd name="T6" fmla="*/ 853 w 854"/>
                <a:gd name="T7" fmla="*/ 480 h 797"/>
                <a:gd name="T8" fmla="*/ 398 w 854"/>
                <a:gd name="T9" fmla="*/ 0 h 7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54" h="797">
                  <a:moveTo>
                    <a:pt x="398" y="0"/>
                  </a:moveTo>
                  <a:lnTo>
                    <a:pt x="0" y="592"/>
                  </a:lnTo>
                  <a:lnTo>
                    <a:pt x="535" y="796"/>
                  </a:lnTo>
                  <a:lnTo>
                    <a:pt x="853" y="480"/>
                  </a:lnTo>
                  <a:lnTo>
                    <a:pt x="398" y="0"/>
                  </a:lnTo>
                </a:path>
              </a:pathLst>
            </a:custGeom>
            <a:solidFill>
              <a:schemeClr val="bg2"/>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0" name="Freeform 10"/>
            <p:cNvSpPr>
              <a:spLocks/>
            </p:cNvSpPr>
            <p:nvPr/>
          </p:nvSpPr>
          <p:spPr bwMode="auto">
            <a:xfrm>
              <a:off x="711" y="319"/>
              <a:ext cx="247" cy="340"/>
            </a:xfrm>
            <a:custGeom>
              <a:avLst/>
              <a:gdLst>
                <a:gd name="T0" fmla="*/ 10 w 247"/>
                <a:gd name="T1" fmla="*/ 117 h 340"/>
                <a:gd name="T2" fmla="*/ 49 w 247"/>
                <a:gd name="T3" fmla="*/ 339 h 340"/>
                <a:gd name="T4" fmla="*/ 246 w 247"/>
                <a:gd name="T5" fmla="*/ 148 h 340"/>
                <a:gd name="T6" fmla="*/ 118 w 247"/>
                <a:gd name="T7" fmla="*/ 0 h 340"/>
                <a:gd name="T8" fmla="*/ 0 w 247"/>
                <a:gd name="T9" fmla="*/ 85 h 340"/>
                <a:gd name="T10" fmla="*/ 10 w 247"/>
                <a:gd name="T11" fmla="*/ 117 h 3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7" h="340">
                  <a:moveTo>
                    <a:pt x="10" y="117"/>
                  </a:moveTo>
                  <a:lnTo>
                    <a:pt x="49" y="339"/>
                  </a:lnTo>
                  <a:lnTo>
                    <a:pt x="246" y="148"/>
                  </a:lnTo>
                  <a:lnTo>
                    <a:pt x="118" y="0"/>
                  </a:lnTo>
                  <a:lnTo>
                    <a:pt x="0" y="85"/>
                  </a:lnTo>
                  <a:lnTo>
                    <a:pt x="10" y="117"/>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1" name="Freeform 11"/>
            <p:cNvSpPr>
              <a:spLocks/>
            </p:cNvSpPr>
            <p:nvPr/>
          </p:nvSpPr>
          <p:spPr bwMode="auto">
            <a:xfrm>
              <a:off x="692" y="181"/>
              <a:ext cx="138" cy="255"/>
            </a:xfrm>
            <a:custGeom>
              <a:avLst/>
              <a:gdLst>
                <a:gd name="T0" fmla="*/ 39 w 138"/>
                <a:gd name="T1" fmla="*/ 243 h 255"/>
                <a:gd name="T2" fmla="*/ 137 w 138"/>
                <a:gd name="T3" fmla="*/ 159 h 255"/>
                <a:gd name="T4" fmla="*/ 0 w 138"/>
                <a:gd name="T5" fmla="*/ 0 h 255"/>
                <a:gd name="T6" fmla="*/ 20 w 138"/>
                <a:gd name="T7" fmla="*/ 254 h 255"/>
                <a:gd name="T8" fmla="*/ 39 w 138"/>
                <a:gd name="T9" fmla="*/ 243 h 2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8" h="255">
                  <a:moveTo>
                    <a:pt x="39" y="243"/>
                  </a:moveTo>
                  <a:lnTo>
                    <a:pt x="137" y="159"/>
                  </a:lnTo>
                  <a:lnTo>
                    <a:pt x="0" y="0"/>
                  </a:lnTo>
                  <a:lnTo>
                    <a:pt x="20" y="254"/>
                  </a:lnTo>
                  <a:lnTo>
                    <a:pt x="39" y="243"/>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2" name="Freeform 12"/>
            <p:cNvSpPr>
              <a:spLocks/>
            </p:cNvSpPr>
            <p:nvPr/>
          </p:nvSpPr>
          <p:spPr bwMode="auto">
            <a:xfrm>
              <a:off x="368" y="361"/>
              <a:ext cx="354" cy="298"/>
            </a:xfrm>
            <a:custGeom>
              <a:avLst/>
              <a:gdLst>
                <a:gd name="T0" fmla="*/ 118 w 354"/>
                <a:gd name="T1" fmla="*/ 0 h 298"/>
                <a:gd name="T2" fmla="*/ 314 w 354"/>
                <a:gd name="T3" fmla="*/ 64 h 298"/>
                <a:gd name="T4" fmla="*/ 353 w 354"/>
                <a:gd name="T5" fmla="*/ 297 h 298"/>
                <a:gd name="T6" fmla="*/ 0 w 354"/>
                <a:gd name="T7" fmla="*/ 170 h 298"/>
                <a:gd name="T8" fmla="*/ 118 w 354"/>
                <a:gd name="T9" fmla="*/ 0 h 2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98">
                  <a:moveTo>
                    <a:pt x="118" y="0"/>
                  </a:moveTo>
                  <a:lnTo>
                    <a:pt x="314" y="64"/>
                  </a:lnTo>
                  <a:lnTo>
                    <a:pt x="353" y="297"/>
                  </a:lnTo>
                  <a:lnTo>
                    <a:pt x="0" y="170"/>
                  </a:lnTo>
                  <a:lnTo>
                    <a:pt x="118"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3" name="Freeform 13"/>
            <p:cNvSpPr>
              <a:spLocks/>
            </p:cNvSpPr>
            <p:nvPr/>
          </p:nvSpPr>
          <p:spPr bwMode="auto">
            <a:xfrm>
              <a:off x="476" y="170"/>
              <a:ext cx="207" cy="277"/>
            </a:xfrm>
            <a:custGeom>
              <a:avLst/>
              <a:gdLst>
                <a:gd name="T0" fmla="*/ 147 w 207"/>
                <a:gd name="T1" fmla="*/ 0 h 277"/>
                <a:gd name="T2" fmla="*/ 0 w 207"/>
                <a:gd name="T3" fmla="*/ 202 h 277"/>
                <a:gd name="T4" fmla="*/ 206 w 207"/>
                <a:gd name="T5" fmla="*/ 276 h 277"/>
                <a:gd name="T6" fmla="*/ 147 w 207"/>
                <a:gd name="T7" fmla="*/ 0 h 2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7" h="277">
                  <a:moveTo>
                    <a:pt x="147" y="0"/>
                  </a:moveTo>
                  <a:lnTo>
                    <a:pt x="0" y="202"/>
                  </a:lnTo>
                  <a:lnTo>
                    <a:pt x="206" y="276"/>
                  </a:lnTo>
                  <a:lnTo>
                    <a:pt x="147"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4" name="Freeform 14"/>
            <p:cNvSpPr>
              <a:spLocks/>
            </p:cNvSpPr>
            <p:nvPr/>
          </p:nvSpPr>
          <p:spPr bwMode="auto">
            <a:xfrm>
              <a:off x="358" y="213"/>
              <a:ext cx="236" cy="319"/>
            </a:xfrm>
            <a:custGeom>
              <a:avLst/>
              <a:gdLst>
                <a:gd name="T0" fmla="*/ 235 w 236"/>
                <a:gd name="T1" fmla="*/ 11 h 319"/>
                <a:gd name="T2" fmla="*/ 39 w 236"/>
                <a:gd name="T3" fmla="*/ 318 h 319"/>
                <a:gd name="T4" fmla="*/ 0 w 236"/>
                <a:gd name="T5" fmla="*/ 297 h 319"/>
                <a:gd name="T6" fmla="*/ 206 w 236"/>
                <a:gd name="T7" fmla="*/ 0 h 319"/>
                <a:gd name="T8" fmla="*/ 235 w 236"/>
                <a:gd name="T9" fmla="*/ 11 h 3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6" h="319">
                  <a:moveTo>
                    <a:pt x="235" y="11"/>
                  </a:moveTo>
                  <a:lnTo>
                    <a:pt x="39" y="318"/>
                  </a:lnTo>
                  <a:lnTo>
                    <a:pt x="0" y="297"/>
                  </a:lnTo>
                  <a:lnTo>
                    <a:pt x="206" y="0"/>
                  </a:lnTo>
                  <a:lnTo>
                    <a:pt x="235" y="11"/>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5" name="Freeform 15"/>
            <p:cNvSpPr>
              <a:spLocks/>
            </p:cNvSpPr>
            <p:nvPr/>
          </p:nvSpPr>
          <p:spPr bwMode="auto">
            <a:xfrm>
              <a:off x="711" y="203"/>
              <a:ext cx="266" cy="276"/>
            </a:xfrm>
            <a:custGeom>
              <a:avLst/>
              <a:gdLst>
                <a:gd name="T0" fmla="*/ 31 w 266"/>
                <a:gd name="T1" fmla="*/ 0 h 276"/>
                <a:gd name="T2" fmla="*/ 265 w 266"/>
                <a:gd name="T3" fmla="*/ 244 h 276"/>
                <a:gd name="T4" fmla="*/ 224 w 266"/>
                <a:gd name="T5" fmla="*/ 275 h 276"/>
                <a:gd name="T6" fmla="*/ 0 w 266"/>
                <a:gd name="T7" fmla="*/ 20 h 276"/>
                <a:gd name="T8" fmla="*/ 31 w 266"/>
                <a:gd name="T9" fmla="*/ 0 h 2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6" h="276">
                  <a:moveTo>
                    <a:pt x="31" y="0"/>
                  </a:moveTo>
                  <a:lnTo>
                    <a:pt x="265" y="244"/>
                  </a:lnTo>
                  <a:lnTo>
                    <a:pt x="224" y="275"/>
                  </a:lnTo>
                  <a:lnTo>
                    <a:pt x="0" y="20"/>
                  </a:lnTo>
                  <a:lnTo>
                    <a:pt x="31" y="0"/>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6" name="Freeform 16"/>
            <p:cNvSpPr>
              <a:spLocks/>
            </p:cNvSpPr>
            <p:nvPr/>
          </p:nvSpPr>
          <p:spPr bwMode="auto">
            <a:xfrm>
              <a:off x="633" y="234"/>
              <a:ext cx="109" cy="425"/>
            </a:xfrm>
            <a:custGeom>
              <a:avLst/>
              <a:gdLst>
                <a:gd name="T0" fmla="*/ 0 w 109"/>
                <a:gd name="T1" fmla="*/ 0 h 425"/>
                <a:gd name="T2" fmla="*/ 39 w 109"/>
                <a:gd name="T3" fmla="*/ 21 h 425"/>
                <a:gd name="T4" fmla="*/ 108 w 109"/>
                <a:gd name="T5" fmla="*/ 424 h 425"/>
                <a:gd name="T6" fmla="*/ 59 w 109"/>
                <a:gd name="T7" fmla="*/ 403 h 425"/>
                <a:gd name="T8" fmla="*/ 0 w 109"/>
                <a:gd name="T9" fmla="*/ 0 h 4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 h="425">
                  <a:moveTo>
                    <a:pt x="0" y="0"/>
                  </a:moveTo>
                  <a:lnTo>
                    <a:pt x="39" y="21"/>
                  </a:lnTo>
                  <a:lnTo>
                    <a:pt x="108" y="424"/>
                  </a:lnTo>
                  <a:lnTo>
                    <a:pt x="59" y="403"/>
                  </a:lnTo>
                  <a:lnTo>
                    <a:pt x="0"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7" name="Freeform 17"/>
            <p:cNvSpPr>
              <a:spLocks/>
            </p:cNvSpPr>
            <p:nvPr/>
          </p:nvSpPr>
          <p:spPr bwMode="auto">
            <a:xfrm>
              <a:off x="672" y="223"/>
              <a:ext cx="99" cy="436"/>
            </a:xfrm>
            <a:custGeom>
              <a:avLst/>
              <a:gdLst>
                <a:gd name="T0" fmla="*/ 0 w 99"/>
                <a:gd name="T1" fmla="*/ 32 h 436"/>
                <a:gd name="T2" fmla="*/ 29 w 99"/>
                <a:gd name="T3" fmla="*/ 0 h 436"/>
                <a:gd name="T4" fmla="*/ 98 w 99"/>
                <a:gd name="T5" fmla="*/ 403 h 436"/>
                <a:gd name="T6" fmla="*/ 69 w 99"/>
                <a:gd name="T7" fmla="*/ 435 h 436"/>
                <a:gd name="T8" fmla="*/ 0 w 99"/>
                <a:gd name="T9" fmla="*/ 32 h 4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9" h="436">
                  <a:moveTo>
                    <a:pt x="0" y="32"/>
                  </a:moveTo>
                  <a:lnTo>
                    <a:pt x="29" y="0"/>
                  </a:lnTo>
                  <a:lnTo>
                    <a:pt x="98" y="403"/>
                  </a:lnTo>
                  <a:lnTo>
                    <a:pt x="69" y="435"/>
                  </a:lnTo>
                  <a:lnTo>
                    <a:pt x="0" y="32"/>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8" name="Freeform 18"/>
            <p:cNvSpPr>
              <a:spLocks/>
            </p:cNvSpPr>
            <p:nvPr/>
          </p:nvSpPr>
          <p:spPr bwMode="auto">
            <a:xfrm>
              <a:off x="240" y="510"/>
              <a:ext cx="541" cy="383"/>
            </a:xfrm>
            <a:custGeom>
              <a:avLst/>
              <a:gdLst>
                <a:gd name="T0" fmla="*/ 118 w 541"/>
                <a:gd name="T1" fmla="*/ 0 h 383"/>
                <a:gd name="T2" fmla="*/ 501 w 541"/>
                <a:gd name="T3" fmla="*/ 138 h 383"/>
                <a:gd name="T4" fmla="*/ 540 w 541"/>
                <a:gd name="T5" fmla="*/ 382 h 383"/>
                <a:gd name="T6" fmla="*/ 0 w 541"/>
                <a:gd name="T7" fmla="*/ 170 h 383"/>
                <a:gd name="T8" fmla="*/ 118 w 541"/>
                <a:gd name="T9" fmla="*/ 0 h 3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41" h="383">
                  <a:moveTo>
                    <a:pt x="118" y="0"/>
                  </a:moveTo>
                  <a:lnTo>
                    <a:pt x="501" y="138"/>
                  </a:lnTo>
                  <a:lnTo>
                    <a:pt x="540" y="382"/>
                  </a:lnTo>
                  <a:lnTo>
                    <a:pt x="0" y="170"/>
                  </a:lnTo>
                  <a:lnTo>
                    <a:pt x="118" y="0"/>
                  </a:lnTo>
                </a:path>
              </a:pathLst>
            </a:custGeom>
            <a:solidFill>
              <a:schemeClr val="folHlink"/>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79" name="Freeform 19"/>
            <p:cNvSpPr>
              <a:spLocks/>
            </p:cNvSpPr>
            <p:nvPr/>
          </p:nvSpPr>
          <p:spPr bwMode="auto">
            <a:xfrm>
              <a:off x="564" y="96"/>
              <a:ext cx="109" cy="160"/>
            </a:xfrm>
            <a:custGeom>
              <a:avLst/>
              <a:gdLst>
                <a:gd name="T0" fmla="*/ 108 w 109"/>
                <a:gd name="T1" fmla="*/ 159 h 160"/>
                <a:gd name="T2" fmla="*/ 79 w 109"/>
                <a:gd name="T3" fmla="*/ 0 h 160"/>
                <a:gd name="T4" fmla="*/ 0 w 109"/>
                <a:gd name="T5" fmla="*/ 117 h 160"/>
                <a:gd name="T6" fmla="*/ 108 w 10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9" h="160">
                  <a:moveTo>
                    <a:pt x="108" y="159"/>
                  </a:moveTo>
                  <a:lnTo>
                    <a:pt x="79" y="0"/>
                  </a:lnTo>
                  <a:lnTo>
                    <a:pt x="0" y="117"/>
                  </a:lnTo>
                  <a:lnTo>
                    <a:pt x="108" y="159"/>
                  </a:lnTo>
                </a:path>
              </a:pathLst>
            </a:custGeom>
            <a:solidFill>
              <a:srgbClr val="B760F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80" name="Freeform 20"/>
            <p:cNvSpPr>
              <a:spLocks/>
            </p:cNvSpPr>
            <p:nvPr/>
          </p:nvSpPr>
          <p:spPr bwMode="auto">
            <a:xfrm>
              <a:off x="643" y="96"/>
              <a:ext cx="99" cy="160"/>
            </a:xfrm>
            <a:custGeom>
              <a:avLst/>
              <a:gdLst>
                <a:gd name="T0" fmla="*/ 29 w 99"/>
                <a:gd name="T1" fmla="*/ 159 h 160"/>
                <a:gd name="T2" fmla="*/ 98 w 99"/>
                <a:gd name="T3" fmla="*/ 106 h 160"/>
                <a:gd name="T4" fmla="*/ 0 w 99"/>
                <a:gd name="T5" fmla="*/ 0 h 160"/>
                <a:gd name="T6" fmla="*/ 29 w 99"/>
                <a:gd name="T7" fmla="*/ 159 h 1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9" h="160">
                  <a:moveTo>
                    <a:pt x="29" y="159"/>
                  </a:moveTo>
                  <a:lnTo>
                    <a:pt x="98" y="106"/>
                  </a:lnTo>
                  <a:lnTo>
                    <a:pt x="0" y="0"/>
                  </a:lnTo>
                  <a:lnTo>
                    <a:pt x="29" y="159"/>
                  </a:lnTo>
                </a:path>
              </a:pathLst>
            </a:custGeom>
            <a:solidFill>
              <a:srgbClr val="7B00E4"/>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0981" name="Freeform 21"/>
            <p:cNvSpPr>
              <a:spLocks/>
            </p:cNvSpPr>
            <p:nvPr/>
          </p:nvSpPr>
          <p:spPr bwMode="auto">
            <a:xfrm>
              <a:off x="741" y="435"/>
              <a:ext cx="364" cy="458"/>
            </a:xfrm>
            <a:custGeom>
              <a:avLst/>
              <a:gdLst>
                <a:gd name="T0" fmla="*/ 226 w 364"/>
                <a:gd name="T1" fmla="*/ 0 h 458"/>
                <a:gd name="T2" fmla="*/ 0 w 364"/>
                <a:gd name="T3" fmla="*/ 213 h 458"/>
                <a:gd name="T4" fmla="*/ 39 w 364"/>
                <a:gd name="T5" fmla="*/ 457 h 458"/>
                <a:gd name="T6" fmla="*/ 363 w 364"/>
                <a:gd name="T7" fmla="*/ 138 h 458"/>
                <a:gd name="T8" fmla="*/ 226 w 364"/>
                <a:gd name="T9" fmla="*/ 0 h 4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4" h="458">
                  <a:moveTo>
                    <a:pt x="226" y="0"/>
                  </a:moveTo>
                  <a:lnTo>
                    <a:pt x="0" y="213"/>
                  </a:lnTo>
                  <a:lnTo>
                    <a:pt x="39" y="457"/>
                  </a:lnTo>
                  <a:lnTo>
                    <a:pt x="363" y="138"/>
                  </a:lnTo>
                  <a:lnTo>
                    <a:pt x="226" y="0"/>
                  </a:lnTo>
                </a:path>
              </a:pathLst>
            </a:custGeom>
            <a:solidFill>
              <a:schemeClr val="bg2"/>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40965" name="Rectangle 22"/>
          <p:cNvSpPr>
            <a:spLocks noChangeArrowheads="1"/>
          </p:cNvSpPr>
          <p:nvPr/>
        </p:nvSpPr>
        <p:spPr bwMode="auto">
          <a:xfrm>
            <a:off x="1225550" y="2292350"/>
            <a:ext cx="7150100" cy="4102100"/>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0966" name="Rectangle 23"/>
          <p:cNvSpPr>
            <a:spLocks noChangeArrowheads="1"/>
          </p:cNvSpPr>
          <p:nvPr/>
        </p:nvSpPr>
        <p:spPr bwMode="auto">
          <a:xfrm>
            <a:off x="1073150" y="2139950"/>
            <a:ext cx="7150100" cy="4102100"/>
          </a:xfrm>
          <a:prstGeom prst="rect">
            <a:avLst/>
          </a:prstGeom>
          <a:solidFill>
            <a:srgbClr val="7B00E4"/>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0967" name="Rectangle 24"/>
          <p:cNvSpPr>
            <a:spLocks noChangeArrowheads="1"/>
          </p:cNvSpPr>
          <p:nvPr/>
        </p:nvSpPr>
        <p:spPr bwMode="auto">
          <a:xfrm>
            <a:off x="920750" y="1987550"/>
            <a:ext cx="7150100" cy="4102100"/>
          </a:xfrm>
          <a:prstGeom prst="rect">
            <a:avLst/>
          </a:prstGeom>
          <a:solidFill>
            <a:srgbClr val="EAEC5E"/>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0968" name="Rectangle 25"/>
          <p:cNvSpPr>
            <a:spLocks noChangeArrowheads="1"/>
          </p:cNvSpPr>
          <p:nvPr/>
        </p:nvSpPr>
        <p:spPr bwMode="auto">
          <a:xfrm>
            <a:off x="1187450" y="1989138"/>
            <a:ext cx="6432550" cy="403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nSpc>
                <a:spcPct val="90000"/>
              </a:lnSpc>
              <a:buClr>
                <a:srgbClr val="FC0128"/>
              </a:buClr>
              <a:buSzPct val="75000"/>
              <a:buFont typeface="Monotype Sorts" pitchFamily="2" charset="2"/>
              <a:buChar char="û"/>
            </a:pPr>
            <a:r>
              <a:rPr lang="es-ES_tradnl" altLang="es-CR" sz="2400" b="1"/>
              <a:t>Seguimiento del control en operación</a:t>
            </a:r>
          </a:p>
          <a:p>
            <a:pPr>
              <a:lnSpc>
                <a:spcPct val="90000"/>
              </a:lnSpc>
              <a:buClr>
                <a:srgbClr val="FC0128"/>
              </a:buClr>
              <a:buSzPct val="75000"/>
              <a:buFont typeface="Monotype Sorts" pitchFamily="2" charset="2"/>
              <a:buChar char="û"/>
            </a:pPr>
            <a:r>
              <a:rPr lang="es-ES_tradnl" altLang="es-CR" sz="2400" b="1"/>
              <a:t>Seguimiento</a:t>
            </a:r>
            <a:r>
              <a:rPr lang="es-ES_tradnl" altLang="es-CR" sz="2800"/>
              <a:t> </a:t>
            </a:r>
            <a:r>
              <a:rPr lang="es-ES_tradnl" altLang="es-CR" sz="2400" b="1"/>
              <a:t>de las actividades</a:t>
            </a:r>
          </a:p>
          <a:p>
            <a:pPr>
              <a:lnSpc>
                <a:spcPct val="90000"/>
              </a:lnSpc>
              <a:buClr>
                <a:srgbClr val="FC0128"/>
              </a:buClr>
              <a:buSzPct val="75000"/>
              <a:buFont typeface="Monotype Sorts" pitchFamily="2" charset="2"/>
              <a:buChar char="û"/>
            </a:pPr>
            <a:r>
              <a:rPr lang="es-ES_tradnl" altLang="es-CR" sz="2400" b="1"/>
              <a:t>Seguimiento</a:t>
            </a:r>
            <a:r>
              <a:rPr lang="es-ES_tradnl" altLang="es-CR" sz="2800"/>
              <a:t> </a:t>
            </a:r>
            <a:r>
              <a:rPr lang="es-ES_tradnl" altLang="es-CR" sz="2400" b="1"/>
              <a:t>constante del ambiente</a:t>
            </a:r>
          </a:p>
          <a:p>
            <a:pPr>
              <a:lnSpc>
                <a:spcPct val="90000"/>
              </a:lnSpc>
              <a:buClr>
                <a:srgbClr val="FC0128"/>
              </a:buClr>
              <a:buSzPct val="75000"/>
              <a:buFont typeface="Monotype Sorts" pitchFamily="2" charset="2"/>
              <a:buChar char="û"/>
            </a:pPr>
            <a:r>
              <a:rPr lang="es-ES_tradnl" altLang="es-CR" sz="2400" b="1"/>
              <a:t>Evaluación del desempeño institucional</a:t>
            </a:r>
          </a:p>
          <a:p>
            <a:pPr>
              <a:lnSpc>
                <a:spcPct val="90000"/>
              </a:lnSpc>
              <a:buClr>
                <a:srgbClr val="FC0128"/>
              </a:buClr>
              <a:buSzPct val="75000"/>
              <a:buFont typeface="Monotype Sorts" pitchFamily="2" charset="2"/>
              <a:buChar char="û"/>
            </a:pPr>
            <a:r>
              <a:rPr lang="es-ES_tradnl" altLang="es-CR" sz="2400" b="1"/>
              <a:t>Rendición de cuentas</a:t>
            </a:r>
          </a:p>
          <a:p>
            <a:pPr>
              <a:lnSpc>
                <a:spcPct val="90000"/>
              </a:lnSpc>
              <a:buClr>
                <a:srgbClr val="FC0128"/>
              </a:buClr>
              <a:buSzPct val="75000"/>
              <a:buFont typeface="Monotype Sorts" pitchFamily="2" charset="2"/>
              <a:buChar char="û"/>
            </a:pPr>
            <a:r>
              <a:rPr lang="es-ES_tradnl" altLang="es-CR" sz="2400" b="1"/>
              <a:t>Reporte de deficiencias</a:t>
            </a:r>
          </a:p>
          <a:p>
            <a:pPr>
              <a:lnSpc>
                <a:spcPct val="90000"/>
              </a:lnSpc>
              <a:buClr>
                <a:srgbClr val="FC0128"/>
              </a:buClr>
              <a:buSzPct val="75000"/>
              <a:buFont typeface="Monotype Sorts" pitchFamily="2" charset="2"/>
              <a:buChar char="û"/>
            </a:pPr>
            <a:r>
              <a:rPr lang="es-ES_tradnl" altLang="es-CR" sz="2400" b="1"/>
              <a:t>Toma de acciones correctivas</a:t>
            </a:r>
          </a:p>
          <a:p>
            <a:pPr>
              <a:lnSpc>
                <a:spcPct val="90000"/>
              </a:lnSpc>
              <a:buClr>
                <a:srgbClr val="FC0128"/>
              </a:buClr>
              <a:buSzPct val="75000"/>
              <a:buFont typeface="Monotype Sorts" pitchFamily="2" charset="2"/>
              <a:buChar char="û"/>
            </a:pPr>
            <a:r>
              <a:rPr lang="es-ES_tradnl" altLang="es-CR" sz="2400" b="1"/>
              <a:t>Asesoría externa para seguimiento</a:t>
            </a:r>
          </a:p>
          <a:p>
            <a:pPr>
              <a:lnSpc>
                <a:spcPct val="90000"/>
              </a:lnSpc>
              <a:buClr>
                <a:srgbClr val="FC0128"/>
              </a:buClr>
              <a:buSzPct val="75000"/>
              <a:buFont typeface="Monotype Sorts" pitchFamily="2" charset="2"/>
              <a:buChar char="û"/>
            </a:pPr>
            <a:r>
              <a:rPr lang="es-ES_tradnl" altLang="es-CR" sz="2400" b="1"/>
              <a:t>Acatamiento de la normativa en auditorías externas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295400" y="142875"/>
            <a:ext cx="7010400" cy="838200"/>
          </a:xfrm>
          <a:noFill/>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lIns="92075" tIns="46038" rIns="92075" bIns="46038" anchor="t"/>
          <a:lstStyle/>
          <a:p>
            <a:pPr algn="l"/>
            <a:r>
              <a:rPr lang="es-MX" altLang="es-CR" sz="2800" b="1" i="1" smtClean="0"/>
              <a:t>Elementos de la evolución del concepto control</a:t>
            </a:r>
            <a:endParaRPr lang="es-ES" altLang="es-CR" sz="2800" b="1" i="1" smtClean="0"/>
          </a:p>
        </p:txBody>
      </p:sp>
      <p:sp>
        <p:nvSpPr>
          <p:cNvPr id="5123" name="Rectangle 3"/>
          <p:cNvSpPr>
            <a:spLocks noGrp="1" noChangeArrowheads="1"/>
          </p:cNvSpPr>
          <p:nvPr>
            <p:ph type="body" idx="1"/>
          </p:nvPr>
        </p:nvSpPr>
        <p:spPr>
          <a:xfrm>
            <a:off x="914400" y="1219200"/>
            <a:ext cx="7745413" cy="1752600"/>
          </a:xfrm>
        </p:spPr>
        <p:txBody>
          <a:bodyPr/>
          <a:lstStyle/>
          <a:p>
            <a:pPr algn="just">
              <a:spcBef>
                <a:spcPct val="50000"/>
              </a:spcBef>
              <a:buClr>
                <a:schemeClr val="tx1"/>
              </a:buClr>
              <a:buSzTx/>
              <a:buFont typeface="Wingdings" panose="05000000000000000000" pitchFamily="2" charset="2"/>
              <a:buChar char="§"/>
            </a:pPr>
            <a:r>
              <a:rPr lang="es-MX" altLang="es-CR" sz="2400" smtClean="0"/>
              <a:t>Trasciende de un mero control financiero-contable y documental hacia la evaluación y mejora constante del cumplimiento de metas, objetivos y misión institucional, que:</a:t>
            </a:r>
          </a:p>
        </p:txBody>
      </p:sp>
      <p:sp>
        <p:nvSpPr>
          <p:cNvPr id="5124" name="Line 4"/>
          <p:cNvSpPr>
            <a:spLocks noChangeShapeType="1"/>
          </p:cNvSpPr>
          <p:nvPr/>
        </p:nvSpPr>
        <p:spPr bwMode="auto">
          <a:xfrm>
            <a:off x="1295400" y="1143000"/>
            <a:ext cx="7848600" cy="0"/>
          </a:xfrm>
          <a:prstGeom prst="line">
            <a:avLst/>
          </a:prstGeom>
          <a:noFill/>
          <a:ln w="57150" cmpd="thinThick">
            <a:solidFill>
              <a:srgbClr val="FF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5125" name="Text Box 5"/>
          <p:cNvSpPr txBox="1">
            <a:spLocks noChangeArrowheads="1"/>
          </p:cNvSpPr>
          <p:nvPr/>
        </p:nvSpPr>
        <p:spPr bwMode="auto">
          <a:xfrm>
            <a:off x="1524000" y="2971800"/>
            <a:ext cx="7315200" cy="345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4175" indent="-384175" defTabSz="762000">
              <a:spcBef>
                <a:spcPct val="20000"/>
              </a:spcBef>
              <a:buSzPct val="100000"/>
              <a:buChar char="•"/>
              <a:defRPr sz="3200">
                <a:solidFill>
                  <a:schemeClr val="tx1"/>
                </a:solidFill>
                <a:latin typeface="Times New Roman" panose="02020603050405020304" pitchFamily="18" charset="0"/>
              </a:defRPr>
            </a:lvl1pPr>
            <a:lvl2pPr marL="574675"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just">
              <a:lnSpc>
                <a:spcPct val="90000"/>
              </a:lnSpc>
              <a:spcBef>
                <a:spcPct val="50000"/>
              </a:spcBef>
              <a:buClr>
                <a:schemeClr val="tx1"/>
              </a:buClr>
              <a:buSzTx/>
              <a:buFont typeface="Wingdings" panose="05000000000000000000" pitchFamily="2" charset="2"/>
              <a:buChar char="§"/>
            </a:pPr>
            <a:r>
              <a:rPr lang="es-MX" altLang="es-CR" sz="2400"/>
              <a:t>Evalúa el impacto y pugna por la calidad de los bienes y servicios que se brindan a la sociedad.</a:t>
            </a:r>
          </a:p>
          <a:p>
            <a:pPr algn="just">
              <a:lnSpc>
                <a:spcPct val="90000"/>
              </a:lnSpc>
              <a:spcBef>
                <a:spcPct val="50000"/>
              </a:spcBef>
              <a:buClr>
                <a:schemeClr val="tx1"/>
              </a:buClr>
              <a:buSzTx/>
              <a:buFont typeface="Wingdings" panose="05000000000000000000" pitchFamily="2" charset="2"/>
              <a:buChar char="§"/>
            </a:pPr>
            <a:r>
              <a:rPr lang="es-MX" altLang="es-CR" sz="2400"/>
              <a:t>Revisa y promueve mejoras constantes en las actividades y el marco de legalidad, efectividad (eficiencia, eficacia, economía) y transparencia de los sistemas de control y del manejo de los recursos públicos. </a:t>
            </a:r>
          </a:p>
          <a:p>
            <a:pPr algn="just">
              <a:lnSpc>
                <a:spcPct val="90000"/>
              </a:lnSpc>
              <a:spcBef>
                <a:spcPct val="50000"/>
              </a:spcBef>
              <a:buClr>
                <a:schemeClr val="tx1"/>
              </a:buClr>
              <a:buSzTx/>
              <a:buFont typeface="Wingdings" panose="05000000000000000000" pitchFamily="2" charset="2"/>
              <a:buChar char="§"/>
            </a:pPr>
            <a:r>
              <a:rPr lang="es-MX" altLang="es-CR" sz="2400"/>
              <a:t>Propicia la rendición de cuentas. </a:t>
            </a:r>
          </a:p>
          <a:p>
            <a:pPr algn="just">
              <a:spcBef>
                <a:spcPct val="0"/>
              </a:spcBef>
              <a:buClr>
                <a:schemeClr val="tx1"/>
              </a:buClr>
              <a:buSzTx/>
              <a:buFont typeface="Wingdings" panose="05000000000000000000" pitchFamily="2" charset="2"/>
              <a:buChar char="§"/>
            </a:pPr>
            <a:endParaRPr lang="es-ES" altLang="es-CR" sz="2400"/>
          </a:p>
        </p:txBody>
      </p:sp>
    </p:spTree>
  </p:cSld>
  <p:clrMapOvr>
    <a:masterClrMapping/>
  </p:clrMapOvr>
  <p:transition spd="med">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6" name="Group 2"/>
          <p:cNvGrpSpPr>
            <a:grpSpLocks/>
          </p:cNvGrpSpPr>
          <p:nvPr/>
        </p:nvGrpSpPr>
        <p:grpSpPr bwMode="auto">
          <a:xfrm>
            <a:off x="228600" y="76200"/>
            <a:ext cx="8458200" cy="6400800"/>
            <a:chOff x="144" y="10"/>
            <a:chExt cx="5437" cy="4214"/>
          </a:xfrm>
        </p:grpSpPr>
        <p:sp>
          <p:nvSpPr>
            <p:cNvPr id="41989" name="Freeform 3"/>
            <p:cNvSpPr>
              <a:spLocks/>
            </p:cNvSpPr>
            <p:nvPr/>
          </p:nvSpPr>
          <p:spPr bwMode="auto">
            <a:xfrm>
              <a:off x="1089" y="524"/>
              <a:ext cx="3283" cy="2820"/>
            </a:xfrm>
            <a:custGeom>
              <a:avLst/>
              <a:gdLst>
                <a:gd name="T0" fmla="*/ 0 w 3283"/>
                <a:gd name="T1" fmla="*/ 2430 h 2820"/>
                <a:gd name="T2" fmla="*/ 1848 w 3283"/>
                <a:gd name="T3" fmla="*/ 0 h 2820"/>
                <a:gd name="T4" fmla="*/ 3282 w 3283"/>
                <a:gd name="T5" fmla="*/ 2463 h 2820"/>
                <a:gd name="T6" fmla="*/ 377 w 3283"/>
                <a:gd name="T7" fmla="*/ 2819 h 2820"/>
                <a:gd name="T8" fmla="*/ 0 w 3283"/>
                <a:gd name="T9" fmla="*/ 2430 h 28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3" h="2820">
                  <a:moveTo>
                    <a:pt x="0" y="2430"/>
                  </a:moveTo>
                  <a:lnTo>
                    <a:pt x="1848" y="0"/>
                  </a:lnTo>
                  <a:lnTo>
                    <a:pt x="3282" y="2463"/>
                  </a:lnTo>
                  <a:lnTo>
                    <a:pt x="377" y="2819"/>
                  </a:lnTo>
                  <a:lnTo>
                    <a:pt x="0" y="2430"/>
                  </a:lnTo>
                </a:path>
              </a:pathLst>
            </a:custGeom>
            <a:gradFill rotWithShape="0">
              <a:gsLst>
                <a:gs pos="0">
                  <a:srgbClr val="FAFD00"/>
                </a:gs>
                <a:gs pos="100000">
                  <a:srgbClr val="FFFFFF"/>
                </a:gs>
              </a:gsLst>
              <a:path path="rect">
                <a:fillToRect t="100000" r="100000"/>
              </a:path>
            </a:gra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1990" name="Oval 4"/>
            <p:cNvSpPr>
              <a:spLocks noChangeArrowheads="1"/>
            </p:cNvSpPr>
            <p:nvPr/>
          </p:nvSpPr>
          <p:spPr bwMode="auto">
            <a:xfrm>
              <a:off x="2575" y="10"/>
              <a:ext cx="3006" cy="3005"/>
            </a:xfrm>
            <a:prstGeom prst="ellipse">
              <a:avLst/>
            </a:prstGeom>
            <a:gradFill rotWithShape="0">
              <a:gsLst>
                <a:gs pos="0">
                  <a:srgbClr val="00DFCA"/>
                </a:gs>
                <a:gs pos="100000">
                  <a:srgbClr val="FFFFFF"/>
                </a:gs>
              </a:gsLst>
              <a:path path="shape">
                <a:fillToRect l="50000" t="50000" r="50000" b="50000"/>
              </a:path>
            </a:gra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nvGrpSpPr>
            <p:cNvPr id="41991" name="Group 5"/>
            <p:cNvGrpSpPr>
              <a:grpSpLocks/>
            </p:cNvGrpSpPr>
            <p:nvPr/>
          </p:nvGrpSpPr>
          <p:grpSpPr bwMode="auto">
            <a:xfrm>
              <a:off x="144" y="2910"/>
              <a:ext cx="1830" cy="1314"/>
              <a:chOff x="167" y="2948"/>
              <a:chExt cx="1830" cy="1314"/>
            </a:xfrm>
          </p:grpSpPr>
          <p:grpSp>
            <p:nvGrpSpPr>
              <p:cNvPr id="41992" name="Group 6"/>
              <p:cNvGrpSpPr>
                <a:grpSpLocks/>
              </p:cNvGrpSpPr>
              <p:nvPr/>
            </p:nvGrpSpPr>
            <p:grpSpPr bwMode="auto">
              <a:xfrm>
                <a:off x="167" y="3840"/>
                <a:ext cx="1830" cy="422"/>
                <a:chOff x="167" y="3840"/>
                <a:chExt cx="1830" cy="422"/>
              </a:xfrm>
            </p:grpSpPr>
            <p:sp>
              <p:nvSpPr>
                <p:cNvPr id="42032" name="Freeform 7"/>
                <p:cNvSpPr>
                  <a:spLocks/>
                </p:cNvSpPr>
                <p:nvPr/>
              </p:nvSpPr>
              <p:spPr bwMode="auto">
                <a:xfrm>
                  <a:off x="169" y="3840"/>
                  <a:ext cx="1828" cy="309"/>
                </a:xfrm>
                <a:custGeom>
                  <a:avLst/>
                  <a:gdLst>
                    <a:gd name="T0" fmla="*/ 0 w 1828"/>
                    <a:gd name="T1" fmla="*/ 101 h 309"/>
                    <a:gd name="T2" fmla="*/ 960 w 1828"/>
                    <a:gd name="T3" fmla="*/ 0 h 309"/>
                    <a:gd name="T4" fmla="*/ 1827 w 1828"/>
                    <a:gd name="T5" fmla="*/ 157 h 309"/>
                    <a:gd name="T6" fmla="*/ 784 w 1828"/>
                    <a:gd name="T7" fmla="*/ 308 h 309"/>
                    <a:gd name="T8" fmla="*/ 0 w 1828"/>
                    <a:gd name="T9" fmla="*/ 101 h 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8" h="309">
                      <a:moveTo>
                        <a:pt x="0" y="101"/>
                      </a:moveTo>
                      <a:lnTo>
                        <a:pt x="960" y="0"/>
                      </a:lnTo>
                      <a:lnTo>
                        <a:pt x="1827" y="157"/>
                      </a:lnTo>
                      <a:lnTo>
                        <a:pt x="784" y="308"/>
                      </a:lnTo>
                      <a:lnTo>
                        <a:pt x="0" y="101"/>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2033" name="Freeform 8"/>
                <p:cNvSpPr>
                  <a:spLocks/>
                </p:cNvSpPr>
                <p:nvPr/>
              </p:nvSpPr>
              <p:spPr bwMode="auto">
                <a:xfrm>
                  <a:off x="167" y="3941"/>
                  <a:ext cx="787" cy="321"/>
                </a:xfrm>
                <a:custGeom>
                  <a:avLst/>
                  <a:gdLst>
                    <a:gd name="T0" fmla="*/ 0 w 787"/>
                    <a:gd name="T1" fmla="*/ 0 h 321"/>
                    <a:gd name="T2" fmla="*/ 786 w 787"/>
                    <a:gd name="T3" fmla="*/ 207 h 321"/>
                    <a:gd name="T4" fmla="*/ 786 w 787"/>
                    <a:gd name="T5" fmla="*/ 320 h 321"/>
                    <a:gd name="T6" fmla="*/ 0 w 787"/>
                    <a:gd name="T7" fmla="*/ 75 h 321"/>
                    <a:gd name="T8" fmla="*/ 0 w 787"/>
                    <a:gd name="T9" fmla="*/ 0 h 3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87" h="321">
                      <a:moveTo>
                        <a:pt x="0" y="0"/>
                      </a:moveTo>
                      <a:lnTo>
                        <a:pt x="786" y="207"/>
                      </a:lnTo>
                      <a:lnTo>
                        <a:pt x="786" y="320"/>
                      </a:lnTo>
                      <a:lnTo>
                        <a:pt x="0" y="75"/>
                      </a:lnTo>
                      <a:lnTo>
                        <a:pt x="0" y="0"/>
                      </a:lnTo>
                    </a:path>
                  </a:pathLst>
                </a:custGeom>
                <a:solidFill>
                  <a:srgbClr val="80808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2034" name="Freeform 9"/>
                <p:cNvSpPr>
                  <a:spLocks/>
                </p:cNvSpPr>
                <p:nvPr/>
              </p:nvSpPr>
              <p:spPr bwMode="auto">
                <a:xfrm>
                  <a:off x="953" y="3997"/>
                  <a:ext cx="1044" cy="265"/>
                </a:xfrm>
                <a:custGeom>
                  <a:avLst/>
                  <a:gdLst>
                    <a:gd name="T0" fmla="*/ 0 w 1044"/>
                    <a:gd name="T1" fmla="*/ 264 h 265"/>
                    <a:gd name="T2" fmla="*/ 0 w 1044"/>
                    <a:gd name="T3" fmla="*/ 151 h 265"/>
                    <a:gd name="T4" fmla="*/ 1043 w 1044"/>
                    <a:gd name="T5" fmla="*/ 0 h 265"/>
                    <a:gd name="T6" fmla="*/ 1043 w 1044"/>
                    <a:gd name="T7" fmla="*/ 82 h 265"/>
                    <a:gd name="T8" fmla="*/ 0 w 1044"/>
                    <a:gd name="T9" fmla="*/ 264 h 26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4" h="265">
                      <a:moveTo>
                        <a:pt x="0" y="264"/>
                      </a:moveTo>
                      <a:lnTo>
                        <a:pt x="0" y="151"/>
                      </a:lnTo>
                      <a:lnTo>
                        <a:pt x="1043" y="0"/>
                      </a:lnTo>
                      <a:lnTo>
                        <a:pt x="1043" y="82"/>
                      </a:lnTo>
                      <a:lnTo>
                        <a:pt x="0" y="264"/>
                      </a:lnTo>
                    </a:path>
                  </a:pathLst>
                </a:custGeom>
                <a:solidFill>
                  <a:srgbClr val="A0A0A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41993" name="Oval 10"/>
              <p:cNvSpPr>
                <a:spLocks noChangeArrowheads="1"/>
              </p:cNvSpPr>
              <p:nvPr/>
            </p:nvSpPr>
            <p:spPr bwMode="auto">
              <a:xfrm>
                <a:off x="919" y="2948"/>
                <a:ext cx="638" cy="618"/>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nvGrpSpPr>
              <p:cNvPr id="41994" name="Group 11"/>
              <p:cNvGrpSpPr>
                <a:grpSpLocks/>
              </p:cNvGrpSpPr>
              <p:nvPr/>
            </p:nvGrpSpPr>
            <p:grpSpPr bwMode="auto">
              <a:xfrm>
                <a:off x="590" y="3312"/>
                <a:ext cx="441" cy="644"/>
                <a:chOff x="590" y="3312"/>
                <a:chExt cx="441" cy="644"/>
              </a:xfrm>
            </p:grpSpPr>
            <p:sp>
              <p:nvSpPr>
                <p:cNvPr id="42024" name="Freeform 12"/>
                <p:cNvSpPr>
                  <a:spLocks/>
                </p:cNvSpPr>
                <p:nvPr/>
              </p:nvSpPr>
              <p:spPr bwMode="auto">
                <a:xfrm>
                  <a:off x="645" y="3314"/>
                  <a:ext cx="386" cy="642"/>
                </a:xfrm>
                <a:custGeom>
                  <a:avLst/>
                  <a:gdLst>
                    <a:gd name="T0" fmla="*/ 88 w 386"/>
                    <a:gd name="T1" fmla="*/ 143 h 642"/>
                    <a:gd name="T2" fmla="*/ 127 w 386"/>
                    <a:gd name="T3" fmla="*/ 225 h 642"/>
                    <a:gd name="T4" fmla="*/ 0 w 386"/>
                    <a:gd name="T5" fmla="*/ 641 h 642"/>
                    <a:gd name="T6" fmla="*/ 385 w 386"/>
                    <a:gd name="T7" fmla="*/ 585 h 642"/>
                    <a:gd name="T8" fmla="*/ 201 w 386"/>
                    <a:gd name="T9" fmla="*/ 195 h 642"/>
                    <a:gd name="T10" fmla="*/ 320 w 386"/>
                    <a:gd name="T11" fmla="*/ 86 h 642"/>
                    <a:gd name="T12" fmla="*/ 270 w 386"/>
                    <a:gd name="T13" fmla="*/ 0 h 642"/>
                    <a:gd name="T14" fmla="*/ 88 w 386"/>
                    <a:gd name="T15" fmla="*/ 143 h 6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642">
                      <a:moveTo>
                        <a:pt x="88" y="143"/>
                      </a:moveTo>
                      <a:lnTo>
                        <a:pt x="127" y="225"/>
                      </a:lnTo>
                      <a:lnTo>
                        <a:pt x="0" y="641"/>
                      </a:lnTo>
                      <a:lnTo>
                        <a:pt x="385" y="585"/>
                      </a:lnTo>
                      <a:lnTo>
                        <a:pt x="201" y="195"/>
                      </a:lnTo>
                      <a:lnTo>
                        <a:pt x="320" y="86"/>
                      </a:lnTo>
                      <a:lnTo>
                        <a:pt x="270" y="0"/>
                      </a:lnTo>
                      <a:lnTo>
                        <a:pt x="88" y="143"/>
                      </a:lnTo>
                    </a:path>
                  </a:pathLst>
                </a:custGeom>
                <a:solidFill>
                  <a:srgbClr val="A0A0A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2025" name="Oval 13"/>
                <p:cNvSpPr>
                  <a:spLocks noChangeArrowheads="1"/>
                </p:cNvSpPr>
                <p:nvPr/>
              </p:nvSpPr>
              <p:spPr bwMode="auto">
                <a:xfrm>
                  <a:off x="783" y="3440"/>
                  <a:ext cx="51" cy="57"/>
                </a:xfrm>
                <a:prstGeom prst="ellipse">
                  <a:avLst/>
                </a:prstGeom>
                <a:solidFill>
                  <a:srgbClr val="60606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26" name="Oval 14"/>
                <p:cNvSpPr>
                  <a:spLocks noChangeArrowheads="1"/>
                </p:cNvSpPr>
                <p:nvPr/>
              </p:nvSpPr>
              <p:spPr bwMode="auto">
                <a:xfrm>
                  <a:off x="869" y="3369"/>
                  <a:ext cx="50" cy="57"/>
                </a:xfrm>
                <a:prstGeom prst="ellipse">
                  <a:avLst/>
                </a:prstGeom>
                <a:solidFill>
                  <a:srgbClr val="60606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27" name="Freeform 15"/>
                <p:cNvSpPr>
                  <a:spLocks/>
                </p:cNvSpPr>
                <p:nvPr/>
              </p:nvSpPr>
              <p:spPr bwMode="auto">
                <a:xfrm>
                  <a:off x="676" y="3312"/>
                  <a:ext cx="240" cy="148"/>
                </a:xfrm>
                <a:custGeom>
                  <a:avLst/>
                  <a:gdLst>
                    <a:gd name="T0" fmla="*/ 57 w 240"/>
                    <a:gd name="T1" fmla="*/ 147 h 148"/>
                    <a:gd name="T2" fmla="*/ 239 w 240"/>
                    <a:gd name="T3" fmla="*/ 0 h 148"/>
                    <a:gd name="T4" fmla="*/ 182 w 240"/>
                    <a:gd name="T5" fmla="*/ 2 h 148"/>
                    <a:gd name="T6" fmla="*/ 0 w 240"/>
                    <a:gd name="T7" fmla="*/ 139 h 148"/>
                    <a:gd name="T8" fmla="*/ 57 w 240"/>
                    <a:gd name="T9" fmla="*/ 147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0" h="148">
                      <a:moveTo>
                        <a:pt x="57" y="147"/>
                      </a:moveTo>
                      <a:lnTo>
                        <a:pt x="239" y="0"/>
                      </a:lnTo>
                      <a:lnTo>
                        <a:pt x="182" y="2"/>
                      </a:lnTo>
                      <a:lnTo>
                        <a:pt x="0" y="139"/>
                      </a:lnTo>
                      <a:lnTo>
                        <a:pt x="57" y="147"/>
                      </a:lnTo>
                    </a:path>
                  </a:pathLst>
                </a:custGeom>
                <a:solidFill>
                  <a:srgbClr val="E0E0E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2028" name="Freeform 16"/>
                <p:cNvSpPr>
                  <a:spLocks/>
                </p:cNvSpPr>
                <p:nvPr/>
              </p:nvSpPr>
              <p:spPr bwMode="auto">
                <a:xfrm>
                  <a:off x="676" y="3451"/>
                  <a:ext cx="97" cy="84"/>
                </a:xfrm>
                <a:custGeom>
                  <a:avLst/>
                  <a:gdLst>
                    <a:gd name="T0" fmla="*/ 0 w 97"/>
                    <a:gd name="T1" fmla="*/ 0 h 84"/>
                    <a:gd name="T2" fmla="*/ 52 w 97"/>
                    <a:gd name="T3" fmla="*/ 6 h 84"/>
                    <a:gd name="T4" fmla="*/ 96 w 97"/>
                    <a:gd name="T5" fmla="*/ 83 h 84"/>
                    <a:gd name="T6" fmla="*/ 44 w 97"/>
                    <a:gd name="T7" fmla="*/ 75 h 84"/>
                    <a:gd name="T8" fmla="*/ 0 w 97"/>
                    <a:gd name="T9" fmla="*/ 0 h 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7" h="84">
                      <a:moveTo>
                        <a:pt x="0" y="0"/>
                      </a:moveTo>
                      <a:lnTo>
                        <a:pt x="52" y="6"/>
                      </a:lnTo>
                      <a:lnTo>
                        <a:pt x="96" y="83"/>
                      </a:lnTo>
                      <a:lnTo>
                        <a:pt x="44" y="75"/>
                      </a:lnTo>
                      <a:lnTo>
                        <a:pt x="0" y="0"/>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2029" name="Freeform 17"/>
                <p:cNvSpPr>
                  <a:spLocks/>
                </p:cNvSpPr>
                <p:nvPr/>
              </p:nvSpPr>
              <p:spPr bwMode="auto">
                <a:xfrm>
                  <a:off x="590" y="3528"/>
                  <a:ext cx="183" cy="426"/>
                </a:xfrm>
                <a:custGeom>
                  <a:avLst/>
                  <a:gdLst>
                    <a:gd name="T0" fmla="*/ 126 w 183"/>
                    <a:gd name="T1" fmla="*/ 0 h 426"/>
                    <a:gd name="T2" fmla="*/ 182 w 183"/>
                    <a:gd name="T3" fmla="*/ 6 h 426"/>
                    <a:gd name="T4" fmla="*/ 55 w 183"/>
                    <a:gd name="T5" fmla="*/ 425 h 426"/>
                    <a:gd name="T6" fmla="*/ 0 w 183"/>
                    <a:gd name="T7" fmla="*/ 402 h 426"/>
                    <a:gd name="T8" fmla="*/ 126 w 183"/>
                    <a:gd name="T9" fmla="*/ 0 h 4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3" h="426">
                      <a:moveTo>
                        <a:pt x="126" y="0"/>
                      </a:moveTo>
                      <a:lnTo>
                        <a:pt x="182" y="6"/>
                      </a:lnTo>
                      <a:lnTo>
                        <a:pt x="55" y="425"/>
                      </a:lnTo>
                      <a:lnTo>
                        <a:pt x="0" y="402"/>
                      </a:lnTo>
                      <a:lnTo>
                        <a:pt x="126" y="0"/>
                      </a:lnTo>
                    </a:path>
                  </a:pathLst>
                </a:custGeom>
                <a:solidFill>
                  <a:srgbClr val="E0E0E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2030" name="Oval 18"/>
                <p:cNvSpPr>
                  <a:spLocks noChangeArrowheads="1"/>
                </p:cNvSpPr>
                <p:nvPr/>
              </p:nvSpPr>
              <p:spPr bwMode="auto">
                <a:xfrm>
                  <a:off x="785" y="3434"/>
                  <a:ext cx="51" cy="57"/>
                </a:xfrm>
                <a:prstGeom prst="ellipse">
                  <a:avLst/>
                </a:prstGeom>
                <a:solidFill>
                  <a:srgbClr val="E0E0E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31" name="Oval 19"/>
                <p:cNvSpPr>
                  <a:spLocks noChangeArrowheads="1"/>
                </p:cNvSpPr>
                <p:nvPr/>
              </p:nvSpPr>
              <p:spPr bwMode="auto">
                <a:xfrm>
                  <a:off x="869" y="3363"/>
                  <a:ext cx="50" cy="56"/>
                </a:xfrm>
                <a:prstGeom prst="ellipse">
                  <a:avLst/>
                </a:prstGeom>
                <a:solidFill>
                  <a:srgbClr val="E0E0E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sp>
            <p:nvSpPr>
              <p:cNvPr id="41995" name="Freeform 20"/>
              <p:cNvSpPr>
                <a:spLocks/>
              </p:cNvSpPr>
              <p:nvPr/>
            </p:nvSpPr>
            <p:spPr bwMode="auto">
              <a:xfrm>
                <a:off x="634" y="3344"/>
                <a:ext cx="494" cy="516"/>
              </a:xfrm>
              <a:custGeom>
                <a:avLst/>
                <a:gdLst>
                  <a:gd name="T0" fmla="*/ 470 w 494"/>
                  <a:gd name="T1" fmla="*/ 505 h 516"/>
                  <a:gd name="T2" fmla="*/ 415 w 494"/>
                  <a:gd name="T3" fmla="*/ 515 h 516"/>
                  <a:gd name="T4" fmla="*/ 352 w 494"/>
                  <a:gd name="T5" fmla="*/ 505 h 516"/>
                  <a:gd name="T6" fmla="*/ 289 w 494"/>
                  <a:gd name="T7" fmla="*/ 484 h 516"/>
                  <a:gd name="T8" fmla="*/ 231 w 494"/>
                  <a:gd name="T9" fmla="*/ 452 h 516"/>
                  <a:gd name="T10" fmla="*/ 172 w 494"/>
                  <a:gd name="T11" fmla="*/ 412 h 516"/>
                  <a:gd name="T12" fmla="*/ 115 w 494"/>
                  <a:gd name="T13" fmla="*/ 364 h 516"/>
                  <a:gd name="T14" fmla="*/ 76 w 494"/>
                  <a:gd name="T15" fmla="*/ 308 h 516"/>
                  <a:gd name="T16" fmla="*/ 38 w 494"/>
                  <a:gd name="T17" fmla="*/ 243 h 516"/>
                  <a:gd name="T18" fmla="*/ 9 w 494"/>
                  <a:gd name="T19" fmla="*/ 169 h 516"/>
                  <a:gd name="T20" fmla="*/ 0 w 494"/>
                  <a:gd name="T21" fmla="*/ 113 h 516"/>
                  <a:gd name="T22" fmla="*/ 4 w 494"/>
                  <a:gd name="T23" fmla="*/ 50 h 516"/>
                  <a:gd name="T24" fmla="*/ 13 w 494"/>
                  <a:gd name="T25" fmla="*/ 0 h 516"/>
                  <a:gd name="T26" fmla="*/ 201 w 494"/>
                  <a:gd name="T27" fmla="*/ 19 h 516"/>
                  <a:gd name="T28" fmla="*/ 409 w 494"/>
                  <a:gd name="T29" fmla="*/ 107 h 516"/>
                  <a:gd name="T30" fmla="*/ 493 w 494"/>
                  <a:gd name="T31" fmla="*/ 337 h 516"/>
                  <a:gd name="T32" fmla="*/ 470 w 494"/>
                  <a:gd name="T33" fmla="*/ 505 h 5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94" h="516">
                    <a:moveTo>
                      <a:pt x="470" y="505"/>
                    </a:moveTo>
                    <a:lnTo>
                      <a:pt x="415" y="515"/>
                    </a:lnTo>
                    <a:lnTo>
                      <a:pt x="352" y="505"/>
                    </a:lnTo>
                    <a:lnTo>
                      <a:pt x="289" y="484"/>
                    </a:lnTo>
                    <a:lnTo>
                      <a:pt x="231" y="452"/>
                    </a:lnTo>
                    <a:lnTo>
                      <a:pt x="172" y="412"/>
                    </a:lnTo>
                    <a:lnTo>
                      <a:pt x="115" y="364"/>
                    </a:lnTo>
                    <a:lnTo>
                      <a:pt x="76" y="308"/>
                    </a:lnTo>
                    <a:lnTo>
                      <a:pt x="38" y="243"/>
                    </a:lnTo>
                    <a:lnTo>
                      <a:pt x="9" y="169"/>
                    </a:lnTo>
                    <a:lnTo>
                      <a:pt x="0" y="113"/>
                    </a:lnTo>
                    <a:lnTo>
                      <a:pt x="4" y="50"/>
                    </a:lnTo>
                    <a:lnTo>
                      <a:pt x="13" y="0"/>
                    </a:lnTo>
                    <a:lnTo>
                      <a:pt x="201" y="19"/>
                    </a:lnTo>
                    <a:lnTo>
                      <a:pt x="409" y="107"/>
                    </a:lnTo>
                    <a:lnTo>
                      <a:pt x="493" y="337"/>
                    </a:lnTo>
                    <a:lnTo>
                      <a:pt x="470" y="505"/>
                    </a:lnTo>
                  </a:path>
                </a:pathLst>
              </a:custGeom>
              <a:solidFill>
                <a:srgbClr val="60606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1996" name="Oval 21"/>
              <p:cNvSpPr>
                <a:spLocks noChangeArrowheads="1"/>
              </p:cNvSpPr>
              <p:nvPr/>
            </p:nvSpPr>
            <p:spPr bwMode="auto">
              <a:xfrm>
                <a:off x="697" y="3161"/>
                <a:ext cx="610" cy="629"/>
              </a:xfrm>
              <a:prstGeom prst="ellipse">
                <a:avLst/>
              </a:prstGeom>
              <a:solidFill>
                <a:srgbClr val="80808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1997" name="Freeform 22"/>
              <p:cNvSpPr>
                <a:spLocks/>
              </p:cNvSpPr>
              <p:nvPr/>
            </p:nvSpPr>
            <p:spPr bwMode="auto">
              <a:xfrm>
                <a:off x="647" y="2985"/>
                <a:ext cx="862" cy="865"/>
              </a:xfrm>
              <a:custGeom>
                <a:avLst/>
                <a:gdLst>
                  <a:gd name="T0" fmla="*/ 431 w 862"/>
                  <a:gd name="T1" fmla="*/ 0 h 865"/>
                  <a:gd name="T2" fmla="*/ 522 w 862"/>
                  <a:gd name="T3" fmla="*/ 7 h 865"/>
                  <a:gd name="T4" fmla="*/ 620 w 862"/>
                  <a:gd name="T5" fmla="*/ 32 h 865"/>
                  <a:gd name="T6" fmla="*/ 708 w 862"/>
                  <a:gd name="T7" fmla="*/ 72 h 865"/>
                  <a:gd name="T8" fmla="*/ 777 w 862"/>
                  <a:gd name="T9" fmla="*/ 135 h 865"/>
                  <a:gd name="T10" fmla="*/ 821 w 862"/>
                  <a:gd name="T11" fmla="*/ 200 h 865"/>
                  <a:gd name="T12" fmla="*/ 853 w 862"/>
                  <a:gd name="T13" fmla="*/ 279 h 865"/>
                  <a:gd name="T14" fmla="*/ 861 w 862"/>
                  <a:gd name="T15" fmla="*/ 361 h 865"/>
                  <a:gd name="T16" fmla="*/ 859 w 862"/>
                  <a:gd name="T17" fmla="*/ 449 h 865"/>
                  <a:gd name="T18" fmla="*/ 463 w 862"/>
                  <a:gd name="T19" fmla="*/ 864 h 865"/>
                  <a:gd name="T20" fmla="*/ 448 w 862"/>
                  <a:gd name="T21" fmla="*/ 767 h 865"/>
                  <a:gd name="T22" fmla="*/ 427 w 862"/>
                  <a:gd name="T23" fmla="*/ 698 h 865"/>
                  <a:gd name="T24" fmla="*/ 385 w 862"/>
                  <a:gd name="T25" fmla="*/ 604 h 865"/>
                  <a:gd name="T26" fmla="*/ 333 w 862"/>
                  <a:gd name="T27" fmla="*/ 528 h 865"/>
                  <a:gd name="T28" fmla="*/ 264 w 862"/>
                  <a:gd name="T29" fmla="*/ 468 h 865"/>
                  <a:gd name="T30" fmla="*/ 169 w 862"/>
                  <a:gd name="T31" fmla="*/ 405 h 865"/>
                  <a:gd name="T32" fmla="*/ 90 w 862"/>
                  <a:gd name="T33" fmla="*/ 371 h 865"/>
                  <a:gd name="T34" fmla="*/ 0 w 862"/>
                  <a:gd name="T35" fmla="*/ 348 h 865"/>
                  <a:gd name="T36" fmla="*/ 431 w 862"/>
                  <a:gd name="T37" fmla="*/ 0 h 8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62" h="865">
                    <a:moveTo>
                      <a:pt x="431" y="0"/>
                    </a:moveTo>
                    <a:lnTo>
                      <a:pt x="522" y="7"/>
                    </a:lnTo>
                    <a:lnTo>
                      <a:pt x="620" y="32"/>
                    </a:lnTo>
                    <a:lnTo>
                      <a:pt x="708" y="72"/>
                    </a:lnTo>
                    <a:lnTo>
                      <a:pt x="777" y="135"/>
                    </a:lnTo>
                    <a:lnTo>
                      <a:pt x="821" y="200"/>
                    </a:lnTo>
                    <a:lnTo>
                      <a:pt x="853" y="279"/>
                    </a:lnTo>
                    <a:lnTo>
                      <a:pt x="861" y="361"/>
                    </a:lnTo>
                    <a:lnTo>
                      <a:pt x="859" y="449"/>
                    </a:lnTo>
                    <a:lnTo>
                      <a:pt x="463" y="864"/>
                    </a:lnTo>
                    <a:lnTo>
                      <a:pt x="448" y="767"/>
                    </a:lnTo>
                    <a:lnTo>
                      <a:pt x="427" y="698"/>
                    </a:lnTo>
                    <a:lnTo>
                      <a:pt x="385" y="604"/>
                    </a:lnTo>
                    <a:lnTo>
                      <a:pt x="333" y="528"/>
                    </a:lnTo>
                    <a:lnTo>
                      <a:pt x="264" y="468"/>
                    </a:lnTo>
                    <a:lnTo>
                      <a:pt x="169" y="405"/>
                    </a:lnTo>
                    <a:lnTo>
                      <a:pt x="90" y="371"/>
                    </a:lnTo>
                    <a:lnTo>
                      <a:pt x="0" y="348"/>
                    </a:lnTo>
                    <a:lnTo>
                      <a:pt x="431" y="0"/>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nvGrpSpPr>
              <p:cNvPr id="41998" name="Group 23"/>
              <p:cNvGrpSpPr>
                <a:grpSpLocks/>
              </p:cNvGrpSpPr>
              <p:nvPr/>
            </p:nvGrpSpPr>
            <p:grpSpPr bwMode="auto">
              <a:xfrm>
                <a:off x="1013" y="3360"/>
                <a:ext cx="442" cy="701"/>
                <a:chOff x="1013" y="3360"/>
                <a:chExt cx="442" cy="701"/>
              </a:xfrm>
            </p:grpSpPr>
            <p:grpSp>
              <p:nvGrpSpPr>
                <p:cNvPr id="41999" name="Group 24"/>
                <p:cNvGrpSpPr>
                  <a:grpSpLocks/>
                </p:cNvGrpSpPr>
                <p:nvPr/>
              </p:nvGrpSpPr>
              <p:grpSpPr bwMode="auto">
                <a:xfrm>
                  <a:off x="1085" y="3360"/>
                  <a:ext cx="283" cy="284"/>
                  <a:chOff x="1085" y="3360"/>
                  <a:chExt cx="283" cy="284"/>
                </a:xfrm>
              </p:grpSpPr>
              <p:sp>
                <p:nvSpPr>
                  <p:cNvPr id="42022" name="Oval 25"/>
                  <p:cNvSpPr>
                    <a:spLocks noChangeArrowheads="1"/>
                  </p:cNvSpPr>
                  <p:nvPr/>
                </p:nvSpPr>
                <p:spPr bwMode="auto">
                  <a:xfrm>
                    <a:off x="1085" y="3360"/>
                    <a:ext cx="283" cy="284"/>
                  </a:xfrm>
                  <a:prstGeom prst="ellipse">
                    <a:avLst/>
                  </a:prstGeom>
                  <a:solidFill>
                    <a:srgbClr val="80808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23" name="Oval 26"/>
                  <p:cNvSpPr>
                    <a:spLocks noChangeArrowheads="1"/>
                  </p:cNvSpPr>
                  <p:nvPr/>
                </p:nvSpPr>
                <p:spPr bwMode="auto">
                  <a:xfrm>
                    <a:off x="1131" y="3404"/>
                    <a:ext cx="197" cy="198"/>
                  </a:xfrm>
                  <a:prstGeom prst="ellipse">
                    <a:avLst/>
                  </a:prstGeom>
                  <a:solidFill>
                    <a:srgbClr val="C0C0C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nvGrpSpPr>
                <p:cNvPr id="42000" name="Group 27"/>
                <p:cNvGrpSpPr>
                  <a:grpSpLocks/>
                </p:cNvGrpSpPr>
                <p:nvPr/>
              </p:nvGrpSpPr>
              <p:grpSpPr bwMode="auto">
                <a:xfrm>
                  <a:off x="1013" y="3417"/>
                  <a:ext cx="442" cy="644"/>
                  <a:chOff x="1013" y="3417"/>
                  <a:chExt cx="442" cy="644"/>
                </a:xfrm>
              </p:grpSpPr>
              <p:sp>
                <p:nvSpPr>
                  <p:cNvPr id="42001" name="Freeform 28"/>
                  <p:cNvSpPr>
                    <a:spLocks/>
                  </p:cNvSpPr>
                  <p:nvPr/>
                </p:nvSpPr>
                <p:spPr bwMode="auto">
                  <a:xfrm>
                    <a:off x="1099" y="3417"/>
                    <a:ext cx="240" cy="148"/>
                  </a:xfrm>
                  <a:custGeom>
                    <a:avLst/>
                    <a:gdLst>
                      <a:gd name="T0" fmla="*/ 57 w 240"/>
                      <a:gd name="T1" fmla="*/ 147 h 148"/>
                      <a:gd name="T2" fmla="*/ 239 w 240"/>
                      <a:gd name="T3" fmla="*/ 0 h 148"/>
                      <a:gd name="T4" fmla="*/ 183 w 240"/>
                      <a:gd name="T5" fmla="*/ 2 h 148"/>
                      <a:gd name="T6" fmla="*/ 0 w 240"/>
                      <a:gd name="T7" fmla="*/ 138 h 148"/>
                      <a:gd name="T8" fmla="*/ 57 w 240"/>
                      <a:gd name="T9" fmla="*/ 147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0" h="148">
                        <a:moveTo>
                          <a:pt x="57" y="147"/>
                        </a:moveTo>
                        <a:lnTo>
                          <a:pt x="239" y="0"/>
                        </a:lnTo>
                        <a:lnTo>
                          <a:pt x="183" y="2"/>
                        </a:lnTo>
                        <a:lnTo>
                          <a:pt x="0" y="138"/>
                        </a:lnTo>
                        <a:lnTo>
                          <a:pt x="57" y="147"/>
                        </a:lnTo>
                      </a:path>
                    </a:pathLst>
                  </a:custGeom>
                  <a:solidFill>
                    <a:srgbClr val="E0E0E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2002" name="Freeform 29"/>
                  <p:cNvSpPr>
                    <a:spLocks/>
                  </p:cNvSpPr>
                  <p:nvPr/>
                </p:nvSpPr>
                <p:spPr bwMode="auto">
                  <a:xfrm>
                    <a:off x="1099" y="3555"/>
                    <a:ext cx="98" cy="85"/>
                  </a:xfrm>
                  <a:custGeom>
                    <a:avLst/>
                    <a:gdLst>
                      <a:gd name="T0" fmla="*/ 0 w 98"/>
                      <a:gd name="T1" fmla="*/ 0 h 85"/>
                      <a:gd name="T2" fmla="*/ 53 w 98"/>
                      <a:gd name="T3" fmla="*/ 7 h 85"/>
                      <a:gd name="T4" fmla="*/ 97 w 98"/>
                      <a:gd name="T5" fmla="*/ 84 h 85"/>
                      <a:gd name="T6" fmla="*/ 44 w 98"/>
                      <a:gd name="T7" fmla="*/ 76 h 85"/>
                      <a:gd name="T8" fmla="*/ 0 w 98"/>
                      <a:gd name="T9" fmla="*/ 0 h 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8" h="85">
                        <a:moveTo>
                          <a:pt x="0" y="0"/>
                        </a:moveTo>
                        <a:lnTo>
                          <a:pt x="53" y="7"/>
                        </a:lnTo>
                        <a:lnTo>
                          <a:pt x="97" y="84"/>
                        </a:lnTo>
                        <a:lnTo>
                          <a:pt x="44" y="76"/>
                        </a:lnTo>
                        <a:lnTo>
                          <a:pt x="0" y="0"/>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2003" name="Freeform 30"/>
                  <p:cNvSpPr>
                    <a:spLocks/>
                  </p:cNvSpPr>
                  <p:nvPr/>
                </p:nvSpPr>
                <p:spPr bwMode="auto">
                  <a:xfrm>
                    <a:off x="1013" y="3633"/>
                    <a:ext cx="184" cy="426"/>
                  </a:xfrm>
                  <a:custGeom>
                    <a:avLst/>
                    <a:gdLst>
                      <a:gd name="T0" fmla="*/ 126 w 184"/>
                      <a:gd name="T1" fmla="*/ 0 h 426"/>
                      <a:gd name="T2" fmla="*/ 183 w 184"/>
                      <a:gd name="T3" fmla="*/ 6 h 426"/>
                      <a:gd name="T4" fmla="*/ 55 w 184"/>
                      <a:gd name="T5" fmla="*/ 425 h 426"/>
                      <a:gd name="T6" fmla="*/ 0 w 184"/>
                      <a:gd name="T7" fmla="*/ 402 h 426"/>
                      <a:gd name="T8" fmla="*/ 126 w 184"/>
                      <a:gd name="T9" fmla="*/ 0 h 4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4" h="426">
                        <a:moveTo>
                          <a:pt x="126" y="0"/>
                        </a:moveTo>
                        <a:lnTo>
                          <a:pt x="183" y="6"/>
                        </a:lnTo>
                        <a:lnTo>
                          <a:pt x="55" y="425"/>
                        </a:lnTo>
                        <a:lnTo>
                          <a:pt x="0" y="402"/>
                        </a:lnTo>
                        <a:lnTo>
                          <a:pt x="126" y="0"/>
                        </a:lnTo>
                      </a:path>
                    </a:pathLst>
                  </a:custGeom>
                  <a:solidFill>
                    <a:srgbClr val="E0E0E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nvGrpSpPr>
                  <p:cNvPr id="42004" name="Group 31"/>
                  <p:cNvGrpSpPr>
                    <a:grpSpLocks/>
                  </p:cNvGrpSpPr>
                  <p:nvPr/>
                </p:nvGrpSpPr>
                <p:grpSpPr bwMode="auto">
                  <a:xfrm>
                    <a:off x="1068" y="3419"/>
                    <a:ext cx="387" cy="642"/>
                    <a:chOff x="1068" y="3419"/>
                    <a:chExt cx="387" cy="642"/>
                  </a:xfrm>
                </p:grpSpPr>
                <p:sp>
                  <p:nvSpPr>
                    <p:cNvPr id="42005" name="Freeform 32"/>
                    <p:cNvSpPr>
                      <a:spLocks/>
                    </p:cNvSpPr>
                    <p:nvPr/>
                  </p:nvSpPr>
                  <p:spPr bwMode="auto">
                    <a:xfrm>
                      <a:off x="1068" y="3419"/>
                      <a:ext cx="387" cy="642"/>
                    </a:xfrm>
                    <a:custGeom>
                      <a:avLst/>
                      <a:gdLst>
                        <a:gd name="T0" fmla="*/ 88 w 387"/>
                        <a:gd name="T1" fmla="*/ 143 h 642"/>
                        <a:gd name="T2" fmla="*/ 128 w 387"/>
                        <a:gd name="T3" fmla="*/ 224 h 642"/>
                        <a:gd name="T4" fmla="*/ 0 w 387"/>
                        <a:gd name="T5" fmla="*/ 641 h 642"/>
                        <a:gd name="T6" fmla="*/ 386 w 387"/>
                        <a:gd name="T7" fmla="*/ 585 h 642"/>
                        <a:gd name="T8" fmla="*/ 201 w 387"/>
                        <a:gd name="T9" fmla="*/ 195 h 642"/>
                        <a:gd name="T10" fmla="*/ 321 w 387"/>
                        <a:gd name="T11" fmla="*/ 86 h 642"/>
                        <a:gd name="T12" fmla="*/ 270 w 387"/>
                        <a:gd name="T13" fmla="*/ 0 h 642"/>
                        <a:gd name="T14" fmla="*/ 88 w 387"/>
                        <a:gd name="T15" fmla="*/ 143 h 6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7" h="642">
                          <a:moveTo>
                            <a:pt x="88" y="143"/>
                          </a:moveTo>
                          <a:lnTo>
                            <a:pt x="128" y="224"/>
                          </a:lnTo>
                          <a:lnTo>
                            <a:pt x="0" y="641"/>
                          </a:lnTo>
                          <a:lnTo>
                            <a:pt x="386" y="585"/>
                          </a:lnTo>
                          <a:lnTo>
                            <a:pt x="201" y="195"/>
                          </a:lnTo>
                          <a:lnTo>
                            <a:pt x="321" y="86"/>
                          </a:lnTo>
                          <a:lnTo>
                            <a:pt x="270" y="0"/>
                          </a:lnTo>
                          <a:lnTo>
                            <a:pt x="88" y="143"/>
                          </a:lnTo>
                        </a:path>
                      </a:pathLst>
                    </a:custGeom>
                    <a:solidFill>
                      <a:srgbClr val="A0A0A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nvGrpSpPr>
                    <p:cNvPr id="42006" name="Group 33"/>
                    <p:cNvGrpSpPr>
                      <a:grpSpLocks/>
                    </p:cNvGrpSpPr>
                    <p:nvPr/>
                  </p:nvGrpSpPr>
                  <p:grpSpPr bwMode="auto">
                    <a:xfrm>
                      <a:off x="1198" y="3547"/>
                      <a:ext cx="53" cy="55"/>
                      <a:chOff x="1198" y="3547"/>
                      <a:chExt cx="53" cy="55"/>
                    </a:xfrm>
                  </p:grpSpPr>
                  <p:grpSp>
                    <p:nvGrpSpPr>
                      <p:cNvPr id="42015" name="Group 34"/>
                      <p:cNvGrpSpPr>
                        <a:grpSpLocks/>
                      </p:cNvGrpSpPr>
                      <p:nvPr/>
                    </p:nvGrpSpPr>
                    <p:grpSpPr bwMode="auto">
                      <a:xfrm>
                        <a:off x="1198" y="3547"/>
                        <a:ext cx="53" cy="55"/>
                        <a:chOff x="1198" y="3547"/>
                        <a:chExt cx="53" cy="55"/>
                      </a:xfrm>
                    </p:grpSpPr>
                    <p:sp>
                      <p:nvSpPr>
                        <p:cNvPr id="42019" name="Oval 35"/>
                        <p:cNvSpPr>
                          <a:spLocks noChangeArrowheads="1"/>
                        </p:cNvSpPr>
                        <p:nvPr/>
                      </p:nvSpPr>
                      <p:spPr bwMode="auto">
                        <a:xfrm>
                          <a:off x="1198" y="3549"/>
                          <a:ext cx="53" cy="53"/>
                        </a:xfrm>
                        <a:prstGeom prst="ellipse">
                          <a:avLst/>
                        </a:prstGeom>
                        <a:solidFill>
                          <a:srgbClr val="40404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20" name="Oval 36"/>
                        <p:cNvSpPr>
                          <a:spLocks noChangeArrowheads="1"/>
                        </p:cNvSpPr>
                        <p:nvPr/>
                      </p:nvSpPr>
                      <p:spPr bwMode="auto">
                        <a:xfrm>
                          <a:off x="1198" y="3547"/>
                          <a:ext cx="50" cy="53"/>
                        </a:xfrm>
                        <a:prstGeom prst="ellipse">
                          <a:avLst/>
                        </a:prstGeom>
                        <a:solidFill>
                          <a:srgbClr val="A0A0A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21" name="Oval 37"/>
                        <p:cNvSpPr>
                          <a:spLocks noChangeArrowheads="1"/>
                        </p:cNvSpPr>
                        <p:nvPr/>
                      </p:nvSpPr>
                      <p:spPr bwMode="auto">
                        <a:xfrm>
                          <a:off x="1198" y="3547"/>
                          <a:ext cx="53" cy="53"/>
                        </a:xfrm>
                        <a:prstGeom prst="ellipse">
                          <a:avLst/>
                        </a:prstGeom>
                        <a:solidFill>
                          <a:srgbClr val="80808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sp>
                    <p:nvSpPr>
                      <p:cNvPr id="42016" name="Oval 38"/>
                      <p:cNvSpPr>
                        <a:spLocks noChangeArrowheads="1"/>
                      </p:cNvSpPr>
                      <p:nvPr/>
                    </p:nvSpPr>
                    <p:spPr bwMode="auto">
                      <a:xfrm>
                        <a:off x="1208" y="3557"/>
                        <a:ext cx="36" cy="36"/>
                      </a:xfrm>
                      <a:prstGeom prst="ellipse">
                        <a:avLst/>
                      </a:prstGeom>
                      <a:solidFill>
                        <a:srgbClr val="40404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17" name="Oval 39"/>
                      <p:cNvSpPr>
                        <a:spLocks noChangeArrowheads="1"/>
                      </p:cNvSpPr>
                      <p:nvPr/>
                    </p:nvSpPr>
                    <p:spPr bwMode="auto">
                      <a:xfrm>
                        <a:off x="1206" y="3553"/>
                        <a:ext cx="34" cy="36"/>
                      </a:xfrm>
                      <a:prstGeom prst="ellipse">
                        <a:avLst/>
                      </a:prstGeom>
                      <a:solidFill>
                        <a:srgbClr val="A0A0A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18" name="Oval 40"/>
                      <p:cNvSpPr>
                        <a:spLocks noChangeArrowheads="1"/>
                      </p:cNvSpPr>
                      <p:nvPr/>
                    </p:nvSpPr>
                    <p:spPr bwMode="auto">
                      <a:xfrm>
                        <a:off x="1206" y="3555"/>
                        <a:ext cx="36" cy="36"/>
                      </a:xfrm>
                      <a:prstGeom prst="ellipse">
                        <a:avLst/>
                      </a:prstGeom>
                      <a:solidFill>
                        <a:srgbClr val="80808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nvGrpSpPr>
                    <p:cNvPr id="42007" name="Group 41"/>
                    <p:cNvGrpSpPr>
                      <a:grpSpLocks/>
                    </p:cNvGrpSpPr>
                    <p:nvPr/>
                  </p:nvGrpSpPr>
                  <p:grpSpPr bwMode="auto">
                    <a:xfrm>
                      <a:off x="1292" y="3480"/>
                      <a:ext cx="53" cy="55"/>
                      <a:chOff x="1292" y="3480"/>
                      <a:chExt cx="53" cy="55"/>
                    </a:xfrm>
                  </p:grpSpPr>
                  <p:grpSp>
                    <p:nvGrpSpPr>
                      <p:cNvPr id="42008" name="Group 42"/>
                      <p:cNvGrpSpPr>
                        <a:grpSpLocks/>
                      </p:cNvGrpSpPr>
                      <p:nvPr/>
                    </p:nvGrpSpPr>
                    <p:grpSpPr bwMode="auto">
                      <a:xfrm>
                        <a:off x="1292" y="3480"/>
                        <a:ext cx="53" cy="55"/>
                        <a:chOff x="1292" y="3480"/>
                        <a:chExt cx="53" cy="55"/>
                      </a:xfrm>
                    </p:grpSpPr>
                    <p:sp>
                      <p:nvSpPr>
                        <p:cNvPr id="42012" name="Oval 43"/>
                        <p:cNvSpPr>
                          <a:spLocks noChangeArrowheads="1"/>
                        </p:cNvSpPr>
                        <p:nvPr/>
                      </p:nvSpPr>
                      <p:spPr bwMode="auto">
                        <a:xfrm>
                          <a:off x="1292" y="3482"/>
                          <a:ext cx="53" cy="53"/>
                        </a:xfrm>
                        <a:prstGeom prst="ellipse">
                          <a:avLst/>
                        </a:prstGeom>
                        <a:solidFill>
                          <a:srgbClr val="40404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13" name="Oval 44"/>
                        <p:cNvSpPr>
                          <a:spLocks noChangeArrowheads="1"/>
                        </p:cNvSpPr>
                        <p:nvPr/>
                      </p:nvSpPr>
                      <p:spPr bwMode="auto">
                        <a:xfrm>
                          <a:off x="1292" y="3480"/>
                          <a:ext cx="51" cy="53"/>
                        </a:xfrm>
                        <a:prstGeom prst="ellipse">
                          <a:avLst/>
                        </a:prstGeom>
                        <a:solidFill>
                          <a:srgbClr val="A0A0A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14" name="Oval 45"/>
                        <p:cNvSpPr>
                          <a:spLocks noChangeArrowheads="1"/>
                        </p:cNvSpPr>
                        <p:nvPr/>
                      </p:nvSpPr>
                      <p:spPr bwMode="auto">
                        <a:xfrm>
                          <a:off x="1292" y="3480"/>
                          <a:ext cx="53" cy="53"/>
                        </a:xfrm>
                        <a:prstGeom prst="ellipse">
                          <a:avLst/>
                        </a:prstGeom>
                        <a:solidFill>
                          <a:srgbClr val="80808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sp>
                    <p:nvSpPr>
                      <p:cNvPr id="42009" name="Oval 46"/>
                      <p:cNvSpPr>
                        <a:spLocks noChangeArrowheads="1"/>
                      </p:cNvSpPr>
                      <p:nvPr/>
                    </p:nvSpPr>
                    <p:spPr bwMode="auto">
                      <a:xfrm>
                        <a:off x="1303" y="3490"/>
                        <a:ext cx="36" cy="36"/>
                      </a:xfrm>
                      <a:prstGeom prst="ellipse">
                        <a:avLst/>
                      </a:prstGeom>
                      <a:solidFill>
                        <a:srgbClr val="40404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10" name="Oval 47"/>
                      <p:cNvSpPr>
                        <a:spLocks noChangeArrowheads="1"/>
                      </p:cNvSpPr>
                      <p:nvPr/>
                    </p:nvSpPr>
                    <p:spPr bwMode="auto">
                      <a:xfrm>
                        <a:off x="1301" y="3486"/>
                        <a:ext cx="33" cy="36"/>
                      </a:xfrm>
                      <a:prstGeom prst="ellipse">
                        <a:avLst/>
                      </a:prstGeom>
                      <a:solidFill>
                        <a:srgbClr val="A0A0A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2011" name="Oval 48"/>
                      <p:cNvSpPr>
                        <a:spLocks noChangeArrowheads="1"/>
                      </p:cNvSpPr>
                      <p:nvPr/>
                    </p:nvSpPr>
                    <p:spPr bwMode="auto">
                      <a:xfrm>
                        <a:off x="1301" y="3488"/>
                        <a:ext cx="35" cy="36"/>
                      </a:xfrm>
                      <a:prstGeom prst="ellipse">
                        <a:avLst/>
                      </a:prstGeom>
                      <a:solidFill>
                        <a:srgbClr val="80808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grpSp>
          </p:grpSp>
        </p:grpSp>
      </p:grpSp>
      <p:sp>
        <p:nvSpPr>
          <p:cNvPr id="280625" name="Rectangle 49"/>
          <p:cNvSpPr>
            <a:spLocks noChangeArrowheads="1"/>
          </p:cNvSpPr>
          <p:nvPr/>
        </p:nvSpPr>
        <p:spPr bwMode="auto">
          <a:xfrm>
            <a:off x="4765675" y="1465263"/>
            <a:ext cx="3502025" cy="1003300"/>
          </a:xfrm>
          <a:prstGeom prst="rect">
            <a:avLst/>
          </a:prstGeom>
          <a:noFill/>
          <a:ln>
            <a:noFill/>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defRPr/>
            </a:pPr>
            <a:r>
              <a:rPr lang="es-ES_tradnl" altLang="es-CR" sz="6000" b="1" i="1" smtClean="0">
                <a:solidFill>
                  <a:srgbClr val="7B00E4"/>
                </a:solidFill>
                <a:effectLst>
                  <a:outerShdw blurRad="38100" dist="38100" dir="2700000" algn="tl">
                    <a:srgbClr val="000000"/>
                  </a:outerShdw>
                </a:effectLst>
              </a:rPr>
              <a:t>¿Dudas?</a:t>
            </a:r>
          </a:p>
        </p:txBody>
      </p:sp>
      <p:graphicFrame>
        <p:nvGraphicFramePr>
          <p:cNvPr id="41988" name="Object 50">
            <a:hlinkClick r:id="" action="ppaction://ole?verb=0"/>
          </p:cNvPr>
          <p:cNvGraphicFramePr>
            <a:graphicFrameLocks/>
          </p:cNvGraphicFramePr>
          <p:nvPr/>
        </p:nvGraphicFramePr>
        <p:xfrm>
          <a:off x="4719638" y="3932238"/>
          <a:ext cx="4043362" cy="2527300"/>
        </p:xfrm>
        <a:graphic>
          <a:graphicData uri="http://schemas.openxmlformats.org/presentationml/2006/ole">
            <mc:AlternateContent xmlns:mc="http://schemas.openxmlformats.org/markup-compatibility/2006">
              <mc:Choice xmlns:v="urn:schemas-microsoft-com:vml" Requires="v">
                <p:oleObj spid="_x0000_s42035" name="Imagen" r:id="rId3" imgW="4054475" imgH="2538413" progId="MS_ClipArt_Gallery.2">
                  <p:embed/>
                </p:oleObj>
              </mc:Choice>
              <mc:Fallback>
                <p:oleObj name="Imagen" r:id="rId3" imgW="4054475" imgH="2538413" progId="MS_ClipArt_Gallery.2">
                  <p:embed/>
                  <p:pic>
                    <p:nvPicPr>
                      <p:cNvPr id="0" name="Object 50"/>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9638" y="3932238"/>
                        <a:ext cx="4043362" cy="252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plit dir="in"/>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010" name="Group 2"/>
          <p:cNvGrpSpPr>
            <a:grpSpLocks/>
          </p:cNvGrpSpPr>
          <p:nvPr/>
        </p:nvGrpSpPr>
        <p:grpSpPr bwMode="auto">
          <a:xfrm>
            <a:off x="228600" y="76200"/>
            <a:ext cx="8458200" cy="6400800"/>
            <a:chOff x="144" y="10"/>
            <a:chExt cx="5437" cy="4214"/>
          </a:xfrm>
        </p:grpSpPr>
        <p:sp>
          <p:nvSpPr>
            <p:cNvPr id="43013" name="Freeform 3"/>
            <p:cNvSpPr>
              <a:spLocks/>
            </p:cNvSpPr>
            <p:nvPr/>
          </p:nvSpPr>
          <p:spPr bwMode="auto">
            <a:xfrm>
              <a:off x="1089" y="524"/>
              <a:ext cx="3283" cy="2820"/>
            </a:xfrm>
            <a:custGeom>
              <a:avLst/>
              <a:gdLst>
                <a:gd name="T0" fmla="*/ 0 w 3283"/>
                <a:gd name="T1" fmla="*/ 2430 h 2820"/>
                <a:gd name="T2" fmla="*/ 1848 w 3283"/>
                <a:gd name="T3" fmla="*/ 0 h 2820"/>
                <a:gd name="T4" fmla="*/ 3282 w 3283"/>
                <a:gd name="T5" fmla="*/ 2463 h 2820"/>
                <a:gd name="T6" fmla="*/ 377 w 3283"/>
                <a:gd name="T7" fmla="*/ 2819 h 2820"/>
                <a:gd name="T8" fmla="*/ 0 w 3283"/>
                <a:gd name="T9" fmla="*/ 2430 h 28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3" h="2820">
                  <a:moveTo>
                    <a:pt x="0" y="2430"/>
                  </a:moveTo>
                  <a:lnTo>
                    <a:pt x="1848" y="0"/>
                  </a:lnTo>
                  <a:lnTo>
                    <a:pt x="3282" y="2463"/>
                  </a:lnTo>
                  <a:lnTo>
                    <a:pt x="377" y="2819"/>
                  </a:lnTo>
                  <a:lnTo>
                    <a:pt x="0" y="2430"/>
                  </a:lnTo>
                </a:path>
              </a:pathLst>
            </a:custGeom>
            <a:gradFill rotWithShape="0">
              <a:gsLst>
                <a:gs pos="0">
                  <a:srgbClr val="FAFD00"/>
                </a:gs>
                <a:gs pos="100000">
                  <a:srgbClr val="FFFFFF"/>
                </a:gs>
              </a:gsLst>
              <a:path path="rect">
                <a:fillToRect t="100000" r="100000"/>
              </a:path>
            </a:gra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14" name="Oval 4"/>
            <p:cNvSpPr>
              <a:spLocks noChangeArrowheads="1"/>
            </p:cNvSpPr>
            <p:nvPr/>
          </p:nvSpPr>
          <p:spPr bwMode="auto">
            <a:xfrm>
              <a:off x="2575" y="10"/>
              <a:ext cx="3006" cy="3005"/>
            </a:xfrm>
            <a:prstGeom prst="ellipse">
              <a:avLst/>
            </a:prstGeom>
            <a:gradFill rotWithShape="0">
              <a:gsLst>
                <a:gs pos="0">
                  <a:srgbClr val="00DFCA"/>
                </a:gs>
                <a:gs pos="100000">
                  <a:srgbClr val="FFFFFF"/>
                </a:gs>
              </a:gsLst>
              <a:path path="shape">
                <a:fillToRect l="50000" t="50000" r="50000" b="50000"/>
              </a:path>
            </a:gra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nvGrpSpPr>
            <p:cNvPr id="43015" name="Group 5"/>
            <p:cNvGrpSpPr>
              <a:grpSpLocks/>
            </p:cNvGrpSpPr>
            <p:nvPr/>
          </p:nvGrpSpPr>
          <p:grpSpPr bwMode="auto">
            <a:xfrm>
              <a:off x="144" y="2910"/>
              <a:ext cx="1830" cy="1314"/>
              <a:chOff x="167" y="2948"/>
              <a:chExt cx="1830" cy="1314"/>
            </a:xfrm>
          </p:grpSpPr>
          <p:grpSp>
            <p:nvGrpSpPr>
              <p:cNvPr id="43016" name="Group 6"/>
              <p:cNvGrpSpPr>
                <a:grpSpLocks/>
              </p:cNvGrpSpPr>
              <p:nvPr/>
            </p:nvGrpSpPr>
            <p:grpSpPr bwMode="auto">
              <a:xfrm>
                <a:off x="167" y="3840"/>
                <a:ext cx="1830" cy="422"/>
                <a:chOff x="167" y="3840"/>
                <a:chExt cx="1830" cy="422"/>
              </a:xfrm>
            </p:grpSpPr>
            <p:sp>
              <p:nvSpPr>
                <p:cNvPr id="43056" name="Freeform 7"/>
                <p:cNvSpPr>
                  <a:spLocks/>
                </p:cNvSpPr>
                <p:nvPr/>
              </p:nvSpPr>
              <p:spPr bwMode="auto">
                <a:xfrm>
                  <a:off x="169" y="3840"/>
                  <a:ext cx="1828" cy="309"/>
                </a:xfrm>
                <a:custGeom>
                  <a:avLst/>
                  <a:gdLst>
                    <a:gd name="T0" fmla="*/ 0 w 1828"/>
                    <a:gd name="T1" fmla="*/ 101 h 309"/>
                    <a:gd name="T2" fmla="*/ 960 w 1828"/>
                    <a:gd name="T3" fmla="*/ 0 h 309"/>
                    <a:gd name="T4" fmla="*/ 1827 w 1828"/>
                    <a:gd name="T5" fmla="*/ 157 h 309"/>
                    <a:gd name="T6" fmla="*/ 784 w 1828"/>
                    <a:gd name="T7" fmla="*/ 308 h 309"/>
                    <a:gd name="T8" fmla="*/ 0 w 1828"/>
                    <a:gd name="T9" fmla="*/ 101 h 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8" h="309">
                      <a:moveTo>
                        <a:pt x="0" y="101"/>
                      </a:moveTo>
                      <a:lnTo>
                        <a:pt x="960" y="0"/>
                      </a:lnTo>
                      <a:lnTo>
                        <a:pt x="1827" y="157"/>
                      </a:lnTo>
                      <a:lnTo>
                        <a:pt x="784" y="308"/>
                      </a:lnTo>
                      <a:lnTo>
                        <a:pt x="0" y="101"/>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57" name="Freeform 8"/>
                <p:cNvSpPr>
                  <a:spLocks/>
                </p:cNvSpPr>
                <p:nvPr/>
              </p:nvSpPr>
              <p:spPr bwMode="auto">
                <a:xfrm>
                  <a:off x="167" y="3941"/>
                  <a:ext cx="787" cy="321"/>
                </a:xfrm>
                <a:custGeom>
                  <a:avLst/>
                  <a:gdLst>
                    <a:gd name="T0" fmla="*/ 0 w 787"/>
                    <a:gd name="T1" fmla="*/ 0 h 321"/>
                    <a:gd name="T2" fmla="*/ 786 w 787"/>
                    <a:gd name="T3" fmla="*/ 207 h 321"/>
                    <a:gd name="T4" fmla="*/ 786 w 787"/>
                    <a:gd name="T5" fmla="*/ 320 h 321"/>
                    <a:gd name="T6" fmla="*/ 0 w 787"/>
                    <a:gd name="T7" fmla="*/ 75 h 321"/>
                    <a:gd name="T8" fmla="*/ 0 w 787"/>
                    <a:gd name="T9" fmla="*/ 0 h 3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87" h="321">
                      <a:moveTo>
                        <a:pt x="0" y="0"/>
                      </a:moveTo>
                      <a:lnTo>
                        <a:pt x="786" y="207"/>
                      </a:lnTo>
                      <a:lnTo>
                        <a:pt x="786" y="320"/>
                      </a:lnTo>
                      <a:lnTo>
                        <a:pt x="0" y="75"/>
                      </a:lnTo>
                      <a:lnTo>
                        <a:pt x="0" y="0"/>
                      </a:lnTo>
                    </a:path>
                  </a:pathLst>
                </a:custGeom>
                <a:solidFill>
                  <a:srgbClr val="80808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58" name="Freeform 9"/>
                <p:cNvSpPr>
                  <a:spLocks/>
                </p:cNvSpPr>
                <p:nvPr/>
              </p:nvSpPr>
              <p:spPr bwMode="auto">
                <a:xfrm>
                  <a:off x="953" y="3997"/>
                  <a:ext cx="1044" cy="265"/>
                </a:xfrm>
                <a:custGeom>
                  <a:avLst/>
                  <a:gdLst>
                    <a:gd name="T0" fmla="*/ 0 w 1044"/>
                    <a:gd name="T1" fmla="*/ 264 h 265"/>
                    <a:gd name="T2" fmla="*/ 0 w 1044"/>
                    <a:gd name="T3" fmla="*/ 151 h 265"/>
                    <a:gd name="T4" fmla="*/ 1043 w 1044"/>
                    <a:gd name="T5" fmla="*/ 0 h 265"/>
                    <a:gd name="T6" fmla="*/ 1043 w 1044"/>
                    <a:gd name="T7" fmla="*/ 82 h 265"/>
                    <a:gd name="T8" fmla="*/ 0 w 1044"/>
                    <a:gd name="T9" fmla="*/ 264 h 26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4" h="265">
                      <a:moveTo>
                        <a:pt x="0" y="264"/>
                      </a:moveTo>
                      <a:lnTo>
                        <a:pt x="0" y="151"/>
                      </a:lnTo>
                      <a:lnTo>
                        <a:pt x="1043" y="0"/>
                      </a:lnTo>
                      <a:lnTo>
                        <a:pt x="1043" y="82"/>
                      </a:lnTo>
                      <a:lnTo>
                        <a:pt x="0" y="264"/>
                      </a:lnTo>
                    </a:path>
                  </a:pathLst>
                </a:custGeom>
                <a:solidFill>
                  <a:srgbClr val="A0A0A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sp>
            <p:nvSpPr>
              <p:cNvPr id="43017" name="Oval 10"/>
              <p:cNvSpPr>
                <a:spLocks noChangeArrowheads="1"/>
              </p:cNvSpPr>
              <p:nvPr/>
            </p:nvSpPr>
            <p:spPr bwMode="auto">
              <a:xfrm>
                <a:off x="919" y="2948"/>
                <a:ext cx="638" cy="618"/>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nvGrpSpPr>
              <p:cNvPr id="43018" name="Group 11"/>
              <p:cNvGrpSpPr>
                <a:grpSpLocks/>
              </p:cNvGrpSpPr>
              <p:nvPr/>
            </p:nvGrpSpPr>
            <p:grpSpPr bwMode="auto">
              <a:xfrm>
                <a:off x="590" y="3312"/>
                <a:ext cx="441" cy="644"/>
                <a:chOff x="590" y="3312"/>
                <a:chExt cx="441" cy="644"/>
              </a:xfrm>
            </p:grpSpPr>
            <p:sp>
              <p:nvSpPr>
                <p:cNvPr id="43048" name="Freeform 12"/>
                <p:cNvSpPr>
                  <a:spLocks/>
                </p:cNvSpPr>
                <p:nvPr/>
              </p:nvSpPr>
              <p:spPr bwMode="auto">
                <a:xfrm>
                  <a:off x="645" y="3314"/>
                  <a:ext cx="386" cy="642"/>
                </a:xfrm>
                <a:custGeom>
                  <a:avLst/>
                  <a:gdLst>
                    <a:gd name="T0" fmla="*/ 88 w 386"/>
                    <a:gd name="T1" fmla="*/ 143 h 642"/>
                    <a:gd name="T2" fmla="*/ 127 w 386"/>
                    <a:gd name="T3" fmla="*/ 225 h 642"/>
                    <a:gd name="T4" fmla="*/ 0 w 386"/>
                    <a:gd name="T5" fmla="*/ 641 h 642"/>
                    <a:gd name="T6" fmla="*/ 385 w 386"/>
                    <a:gd name="T7" fmla="*/ 585 h 642"/>
                    <a:gd name="T8" fmla="*/ 201 w 386"/>
                    <a:gd name="T9" fmla="*/ 195 h 642"/>
                    <a:gd name="T10" fmla="*/ 320 w 386"/>
                    <a:gd name="T11" fmla="*/ 86 h 642"/>
                    <a:gd name="T12" fmla="*/ 270 w 386"/>
                    <a:gd name="T13" fmla="*/ 0 h 642"/>
                    <a:gd name="T14" fmla="*/ 88 w 386"/>
                    <a:gd name="T15" fmla="*/ 143 h 6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642">
                      <a:moveTo>
                        <a:pt x="88" y="143"/>
                      </a:moveTo>
                      <a:lnTo>
                        <a:pt x="127" y="225"/>
                      </a:lnTo>
                      <a:lnTo>
                        <a:pt x="0" y="641"/>
                      </a:lnTo>
                      <a:lnTo>
                        <a:pt x="385" y="585"/>
                      </a:lnTo>
                      <a:lnTo>
                        <a:pt x="201" y="195"/>
                      </a:lnTo>
                      <a:lnTo>
                        <a:pt x="320" y="86"/>
                      </a:lnTo>
                      <a:lnTo>
                        <a:pt x="270" y="0"/>
                      </a:lnTo>
                      <a:lnTo>
                        <a:pt x="88" y="143"/>
                      </a:lnTo>
                    </a:path>
                  </a:pathLst>
                </a:custGeom>
                <a:solidFill>
                  <a:srgbClr val="A0A0A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49" name="Oval 13"/>
                <p:cNvSpPr>
                  <a:spLocks noChangeArrowheads="1"/>
                </p:cNvSpPr>
                <p:nvPr/>
              </p:nvSpPr>
              <p:spPr bwMode="auto">
                <a:xfrm>
                  <a:off x="783" y="3440"/>
                  <a:ext cx="51" cy="57"/>
                </a:xfrm>
                <a:prstGeom prst="ellipse">
                  <a:avLst/>
                </a:prstGeom>
                <a:solidFill>
                  <a:srgbClr val="60606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50" name="Oval 14"/>
                <p:cNvSpPr>
                  <a:spLocks noChangeArrowheads="1"/>
                </p:cNvSpPr>
                <p:nvPr/>
              </p:nvSpPr>
              <p:spPr bwMode="auto">
                <a:xfrm>
                  <a:off x="869" y="3369"/>
                  <a:ext cx="50" cy="57"/>
                </a:xfrm>
                <a:prstGeom prst="ellipse">
                  <a:avLst/>
                </a:prstGeom>
                <a:solidFill>
                  <a:srgbClr val="60606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51" name="Freeform 15"/>
                <p:cNvSpPr>
                  <a:spLocks/>
                </p:cNvSpPr>
                <p:nvPr/>
              </p:nvSpPr>
              <p:spPr bwMode="auto">
                <a:xfrm>
                  <a:off x="676" y="3312"/>
                  <a:ext cx="240" cy="148"/>
                </a:xfrm>
                <a:custGeom>
                  <a:avLst/>
                  <a:gdLst>
                    <a:gd name="T0" fmla="*/ 57 w 240"/>
                    <a:gd name="T1" fmla="*/ 147 h 148"/>
                    <a:gd name="T2" fmla="*/ 239 w 240"/>
                    <a:gd name="T3" fmla="*/ 0 h 148"/>
                    <a:gd name="T4" fmla="*/ 182 w 240"/>
                    <a:gd name="T5" fmla="*/ 2 h 148"/>
                    <a:gd name="T6" fmla="*/ 0 w 240"/>
                    <a:gd name="T7" fmla="*/ 139 h 148"/>
                    <a:gd name="T8" fmla="*/ 57 w 240"/>
                    <a:gd name="T9" fmla="*/ 147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0" h="148">
                      <a:moveTo>
                        <a:pt x="57" y="147"/>
                      </a:moveTo>
                      <a:lnTo>
                        <a:pt x="239" y="0"/>
                      </a:lnTo>
                      <a:lnTo>
                        <a:pt x="182" y="2"/>
                      </a:lnTo>
                      <a:lnTo>
                        <a:pt x="0" y="139"/>
                      </a:lnTo>
                      <a:lnTo>
                        <a:pt x="57" y="147"/>
                      </a:lnTo>
                    </a:path>
                  </a:pathLst>
                </a:custGeom>
                <a:solidFill>
                  <a:srgbClr val="E0E0E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52" name="Freeform 16"/>
                <p:cNvSpPr>
                  <a:spLocks/>
                </p:cNvSpPr>
                <p:nvPr/>
              </p:nvSpPr>
              <p:spPr bwMode="auto">
                <a:xfrm>
                  <a:off x="676" y="3451"/>
                  <a:ext cx="97" cy="84"/>
                </a:xfrm>
                <a:custGeom>
                  <a:avLst/>
                  <a:gdLst>
                    <a:gd name="T0" fmla="*/ 0 w 97"/>
                    <a:gd name="T1" fmla="*/ 0 h 84"/>
                    <a:gd name="T2" fmla="*/ 52 w 97"/>
                    <a:gd name="T3" fmla="*/ 6 h 84"/>
                    <a:gd name="T4" fmla="*/ 96 w 97"/>
                    <a:gd name="T5" fmla="*/ 83 h 84"/>
                    <a:gd name="T6" fmla="*/ 44 w 97"/>
                    <a:gd name="T7" fmla="*/ 75 h 84"/>
                    <a:gd name="T8" fmla="*/ 0 w 97"/>
                    <a:gd name="T9" fmla="*/ 0 h 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7" h="84">
                      <a:moveTo>
                        <a:pt x="0" y="0"/>
                      </a:moveTo>
                      <a:lnTo>
                        <a:pt x="52" y="6"/>
                      </a:lnTo>
                      <a:lnTo>
                        <a:pt x="96" y="83"/>
                      </a:lnTo>
                      <a:lnTo>
                        <a:pt x="44" y="75"/>
                      </a:lnTo>
                      <a:lnTo>
                        <a:pt x="0" y="0"/>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53" name="Freeform 17"/>
                <p:cNvSpPr>
                  <a:spLocks/>
                </p:cNvSpPr>
                <p:nvPr/>
              </p:nvSpPr>
              <p:spPr bwMode="auto">
                <a:xfrm>
                  <a:off x="590" y="3528"/>
                  <a:ext cx="183" cy="426"/>
                </a:xfrm>
                <a:custGeom>
                  <a:avLst/>
                  <a:gdLst>
                    <a:gd name="T0" fmla="*/ 126 w 183"/>
                    <a:gd name="T1" fmla="*/ 0 h 426"/>
                    <a:gd name="T2" fmla="*/ 182 w 183"/>
                    <a:gd name="T3" fmla="*/ 6 h 426"/>
                    <a:gd name="T4" fmla="*/ 55 w 183"/>
                    <a:gd name="T5" fmla="*/ 425 h 426"/>
                    <a:gd name="T6" fmla="*/ 0 w 183"/>
                    <a:gd name="T7" fmla="*/ 402 h 426"/>
                    <a:gd name="T8" fmla="*/ 126 w 183"/>
                    <a:gd name="T9" fmla="*/ 0 h 4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3" h="426">
                      <a:moveTo>
                        <a:pt x="126" y="0"/>
                      </a:moveTo>
                      <a:lnTo>
                        <a:pt x="182" y="6"/>
                      </a:lnTo>
                      <a:lnTo>
                        <a:pt x="55" y="425"/>
                      </a:lnTo>
                      <a:lnTo>
                        <a:pt x="0" y="402"/>
                      </a:lnTo>
                      <a:lnTo>
                        <a:pt x="126" y="0"/>
                      </a:lnTo>
                    </a:path>
                  </a:pathLst>
                </a:custGeom>
                <a:solidFill>
                  <a:srgbClr val="E0E0E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54" name="Oval 18"/>
                <p:cNvSpPr>
                  <a:spLocks noChangeArrowheads="1"/>
                </p:cNvSpPr>
                <p:nvPr/>
              </p:nvSpPr>
              <p:spPr bwMode="auto">
                <a:xfrm>
                  <a:off x="785" y="3434"/>
                  <a:ext cx="51" cy="57"/>
                </a:xfrm>
                <a:prstGeom prst="ellipse">
                  <a:avLst/>
                </a:prstGeom>
                <a:solidFill>
                  <a:srgbClr val="E0E0E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55" name="Oval 19"/>
                <p:cNvSpPr>
                  <a:spLocks noChangeArrowheads="1"/>
                </p:cNvSpPr>
                <p:nvPr/>
              </p:nvSpPr>
              <p:spPr bwMode="auto">
                <a:xfrm>
                  <a:off x="869" y="3363"/>
                  <a:ext cx="50" cy="56"/>
                </a:xfrm>
                <a:prstGeom prst="ellipse">
                  <a:avLst/>
                </a:prstGeom>
                <a:solidFill>
                  <a:srgbClr val="E0E0E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sp>
            <p:nvSpPr>
              <p:cNvPr id="43019" name="Freeform 20"/>
              <p:cNvSpPr>
                <a:spLocks/>
              </p:cNvSpPr>
              <p:nvPr/>
            </p:nvSpPr>
            <p:spPr bwMode="auto">
              <a:xfrm>
                <a:off x="634" y="3344"/>
                <a:ext cx="494" cy="516"/>
              </a:xfrm>
              <a:custGeom>
                <a:avLst/>
                <a:gdLst>
                  <a:gd name="T0" fmla="*/ 470 w 494"/>
                  <a:gd name="T1" fmla="*/ 505 h 516"/>
                  <a:gd name="T2" fmla="*/ 415 w 494"/>
                  <a:gd name="T3" fmla="*/ 515 h 516"/>
                  <a:gd name="T4" fmla="*/ 352 w 494"/>
                  <a:gd name="T5" fmla="*/ 505 h 516"/>
                  <a:gd name="T6" fmla="*/ 289 w 494"/>
                  <a:gd name="T7" fmla="*/ 484 h 516"/>
                  <a:gd name="T8" fmla="*/ 231 w 494"/>
                  <a:gd name="T9" fmla="*/ 452 h 516"/>
                  <a:gd name="T10" fmla="*/ 172 w 494"/>
                  <a:gd name="T11" fmla="*/ 412 h 516"/>
                  <a:gd name="T12" fmla="*/ 115 w 494"/>
                  <a:gd name="T13" fmla="*/ 364 h 516"/>
                  <a:gd name="T14" fmla="*/ 76 w 494"/>
                  <a:gd name="T15" fmla="*/ 308 h 516"/>
                  <a:gd name="T16" fmla="*/ 38 w 494"/>
                  <a:gd name="T17" fmla="*/ 243 h 516"/>
                  <a:gd name="T18" fmla="*/ 9 w 494"/>
                  <a:gd name="T19" fmla="*/ 169 h 516"/>
                  <a:gd name="T20" fmla="*/ 0 w 494"/>
                  <a:gd name="T21" fmla="*/ 113 h 516"/>
                  <a:gd name="T22" fmla="*/ 4 w 494"/>
                  <a:gd name="T23" fmla="*/ 50 h 516"/>
                  <a:gd name="T24" fmla="*/ 13 w 494"/>
                  <a:gd name="T25" fmla="*/ 0 h 516"/>
                  <a:gd name="T26" fmla="*/ 201 w 494"/>
                  <a:gd name="T27" fmla="*/ 19 h 516"/>
                  <a:gd name="T28" fmla="*/ 409 w 494"/>
                  <a:gd name="T29" fmla="*/ 107 h 516"/>
                  <a:gd name="T30" fmla="*/ 493 w 494"/>
                  <a:gd name="T31" fmla="*/ 337 h 516"/>
                  <a:gd name="T32" fmla="*/ 470 w 494"/>
                  <a:gd name="T33" fmla="*/ 505 h 5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94" h="516">
                    <a:moveTo>
                      <a:pt x="470" y="505"/>
                    </a:moveTo>
                    <a:lnTo>
                      <a:pt x="415" y="515"/>
                    </a:lnTo>
                    <a:lnTo>
                      <a:pt x="352" y="505"/>
                    </a:lnTo>
                    <a:lnTo>
                      <a:pt x="289" y="484"/>
                    </a:lnTo>
                    <a:lnTo>
                      <a:pt x="231" y="452"/>
                    </a:lnTo>
                    <a:lnTo>
                      <a:pt x="172" y="412"/>
                    </a:lnTo>
                    <a:lnTo>
                      <a:pt x="115" y="364"/>
                    </a:lnTo>
                    <a:lnTo>
                      <a:pt x="76" y="308"/>
                    </a:lnTo>
                    <a:lnTo>
                      <a:pt x="38" y="243"/>
                    </a:lnTo>
                    <a:lnTo>
                      <a:pt x="9" y="169"/>
                    </a:lnTo>
                    <a:lnTo>
                      <a:pt x="0" y="113"/>
                    </a:lnTo>
                    <a:lnTo>
                      <a:pt x="4" y="50"/>
                    </a:lnTo>
                    <a:lnTo>
                      <a:pt x="13" y="0"/>
                    </a:lnTo>
                    <a:lnTo>
                      <a:pt x="201" y="19"/>
                    </a:lnTo>
                    <a:lnTo>
                      <a:pt x="409" y="107"/>
                    </a:lnTo>
                    <a:lnTo>
                      <a:pt x="493" y="337"/>
                    </a:lnTo>
                    <a:lnTo>
                      <a:pt x="470" y="505"/>
                    </a:lnTo>
                  </a:path>
                </a:pathLst>
              </a:custGeom>
              <a:solidFill>
                <a:srgbClr val="60606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20" name="Oval 21"/>
              <p:cNvSpPr>
                <a:spLocks noChangeArrowheads="1"/>
              </p:cNvSpPr>
              <p:nvPr/>
            </p:nvSpPr>
            <p:spPr bwMode="auto">
              <a:xfrm>
                <a:off x="697" y="3161"/>
                <a:ext cx="610" cy="629"/>
              </a:xfrm>
              <a:prstGeom prst="ellipse">
                <a:avLst/>
              </a:prstGeom>
              <a:solidFill>
                <a:srgbClr val="80808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21" name="Freeform 22"/>
              <p:cNvSpPr>
                <a:spLocks/>
              </p:cNvSpPr>
              <p:nvPr/>
            </p:nvSpPr>
            <p:spPr bwMode="auto">
              <a:xfrm>
                <a:off x="647" y="2985"/>
                <a:ext cx="862" cy="865"/>
              </a:xfrm>
              <a:custGeom>
                <a:avLst/>
                <a:gdLst>
                  <a:gd name="T0" fmla="*/ 431 w 862"/>
                  <a:gd name="T1" fmla="*/ 0 h 865"/>
                  <a:gd name="T2" fmla="*/ 522 w 862"/>
                  <a:gd name="T3" fmla="*/ 7 h 865"/>
                  <a:gd name="T4" fmla="*/ 620 w 862"/>
                  <a:gd name="T5" fmla="*/ 32 h 865"/>
                  <a:gd name="T6" fmla="*/ 708 w 862"/>
                  <a:gd name="T7" fmla="*/ 72 h 865"/>
                  <a:gd name="T8" fmla="*/ 777 w 862"/>
                  <a:gd name="T9" fmla="*/ 135 h 865"/>
                  <a:gd name="T10" fmla="*/ 821 w 862"/>
                  <a:gd name="T11" fmla="*/ 200 h 865"/>
                  <a:gd name="T12" fmla="*/ 853 w 862"/>
                  <a:gd name="T13" fmla="*/ 279 h 865"/>
                  <a:gd name="T14" fmla="*/ 861 w 862"/>
                  <a:gd name="T15" fmla="*/ 361 h 865"/>
                  <a:gd name="T16" fmla="*/ 859 w 862"/>
                  <a:gd name="T17" fmla="*/ 449 h 865"/>
                  <a:gd name="T18" fmla="*/ 463 w 862"/>
                  <a:gd name="T19" fmla="*/ 864 h 865"/>
                  <a:gd name="T20" fmla="*/ 448 w 862"/>
                  <a:gd name="T21" fmla="*/ 767 h 865"/>
                  <a:gd name="T22" fmla="*/ 427 w 862"/>
                  <a:gd name="T23" fmla="*/ 698 h 865"/>
                  <a:gd name="T24" fmla="*/ 385 w 862"/>
                  <a:gd name="T25" fmla="*/ 604 h 865"/>
                  <a:gd name="T26" fmla="*/ 333 w 862"/>
                  <a:gd name="T27" fmla="*/ 528 h 865"/>
                  <a:gd name="T28" fmla="*/ 264 w 862"/>
                  <a:gd name="T29" fmla="*/ 468 h 865"/>
                  <a:gd name="T30" fmla="*/ 169 w 862"/>
                  <a:gd name="T31" fmla="*/ 405 h 865"/>
                  <a:gd name="T32" fmla="*/ 90 w 862"/>
                  <a:gd name="T33" fmla="*/ 371 h 865"/>
                  <a:gd name="T34" fmla="*/ 0 w 862"/>
                  <a:gd name="T35" fmla="*/ 348 h 865"/>
                  <a:gd name="T36" fmla="*/ 431 w 862"/>
                  <a:gd name="T37" fmla="*/ 0 h 8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62" h="865">
                    <a:moveTo>
                      <a:pt x="431" y="0"/>
                    </a:moveTo>
                    <a:lnTo>
                      <a:pt x="522" y="7"/>
                    </a:lnTo>
                    <a:lnTo>
                      <a:pt x="620" y="32"/>
                    </a:lnTo>
                    <a:lnTo>
                      <a:pt x="708" y="72"/>
                    </a:lnTo>
                    <a:lnTo>
                      <a:pt x="777" y="135"/>
                    </a:lnTo>
                    <a:lnTo>
                      <a:pt x="821" y="200"/>
                    </a:lnTo>
                    <a:lnTo>
                      <a:pt x="853" y="279"/>
                    </a:lnTo>
                    <a:lnTo>
                      <a:pt x="861" y="361"/>
                    </a:lnTo>
                    <a:lnTo>
                      <a:pt x="859" y="449"/>
                    </a:lnTo>
                    <a:lnTo>
                      <a:pt x="463" y="864"/>
                    </a:lnTo>
                    <a:lnTo>
                      <a:pt x="448" y="767"/>
                    </a:lnTo>
                    <a:lnTo>
                      <a:pt x="427" y="698"/>
                    </a:lnTo>
                    <a:lnTo>
                      <a:pt x="385" y="604"/>
                    </a:lnTo>
                    <a:lnTo>
                      <a:pt x="333" y="528"/>
                    </a:lnTo>
                    <a:lnTo>
                      <a:pt x="264" y="468"/>
                    </a:lnTo>
                    <a:lnTo>
                      <a:pt x="169" y="405"/>
                    </a:lnTo>
                    <a:lnTo>
                      <a:pt x="90" y="371"/>
                    </a:lnTo>
                    <a:lnTo>
                      <a:pt x="0" y="348"/>
                    </a:lnTo>
                    <a:lnTo>
                      <a:pt x="431" y="0"/>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nvGrpSpPr>
              <p:cNvPr id="43022" name="Group 23"/>
              <p:cNvGrpSpPr>
                <a:grpSpLocks/>
              </p:cNvGrpSpPr>
              <p:nvPr/>
            </p:nvGrpSpPr>
            <p:grpSpPr bwMode="auto">
              <a:xfrm>
                <a:off x="1013" y="3360"/>
                <a:ext cx="442" cy="701"/>
                <a:chOff x="1013" y="3360"/>
                <a:chExt cx="442" cy="701"/>
              </a:xfrm>
            </p:grpSpPr>
            <p:grpSp>
              <p:nvGrpSpPr>
                <p:cNvPr id="43023" name="Group 24"/>
                <p:cNvGrpSpPr>
                  <a:grpSpLocks/>
                </p:cNvGrpSpPr>
                <p:nvPr/>
              </p:nvGrpSpPr>
              <p:grpSpPr bwMode="auto">
                <a:xfrm>
                  <a:off x="1085" y="3360"/>
                  <a:ext cx="283" cy="284"/>
                  <a:chOff x="1085" y="3360"/>
                  <a:chExt cx="283" cy="284"/>
                </a:xfrm>
              </p:grpSpPr>
              <p:sp>
                <p:nvSpPr>
                  <p:cNvPr id="43046" name="Oval 25"/>
                  <p:cNvSpPr>
                    <a:spLocks noChangeArrowheads="1"/>
                  </p:cNvSpPr>
                  <p:nvPr/>
                </p:nvSpPr>
                <p:spPr bwMode="auto">
                  <a:xfrm>
                    <a:off x="1085" y="3360"/>
                    <a:ext cx="283" cy="284"/>
                  </a:xfrm>
                  <a:prstGeom prst="ellipse">
                    <a:avLst/>
                  </a:prstGeom>
                  <a:solidFill>
                    <a:srgbClr val="80808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47" name="Oval 26"/>
                  <p:cNvSpPr>
                    <a:spLocks noChangeArrowheads="1"/>
                  </p:cNvSpPr>
                  <p:nvPr/>
                </p:nvSpPr>
                <p:spPr bwMode="auto">
                  <a:xfrm>
                    <a:off x="1131" y="3404"/>
                    <a:ext cx="197" cy="198"/>
                  </a:xfrm>
                  <a:prstGeom prst="ellipse">
                    <a:avLst/>
                  </a:prstGeom>
                  <a:solidFill>
                    <a:srgbClr val="C0C0C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nvGrpSpPr>
                <p:cNvPr id="43024" name="Group 27"/>
                <p:cNvGrpSpPr>
                  <a:grpSpLocks/>
                </p:cNvGrpSpPr>
                <p:nvPr/>
              </p:nvGrpSpPr>
              <p:grpSpPr bwMode="auto">
                <a:xfrm>
                  <a:off x="1013" y="3417"/>
                  <a:ext cx="442" cy="644"/>
                  <a:chOff x="1013" y="3417"/>
                  <a:chExt cx="442" cy="644"/>
                </a:xfrm>
              </p:grpSpPr>
              <p:sp>
                <p:nvSpPr>
                  <p:cNvPr id="43025" name="Freeform 28"/>
                  <p:cNvSpPr>
                    <a:spLocks/>
                  </p:cNvSpPr>
                  <p:nvPr/>
                </p:nvSpPr>
                <p:spPr bwMode="auto">
                  <a:xfrm>
                    <a:off x="1099" y="3417"/>
                    <a:ext cx="240" cy="148"/>
                  </a:xfrm>
                  <a:custGeom>
                    <a:avLst/>
                    <a:gdLst>
                      <a:gd name="T0" fmla="*/ 57 w 240"/>
                      <a:gd name="T1" fmla="*/ 147 h 148"/>
                      <a:gd name="T2" fmla="*/ 239 w 240"/>
                      <a:gd name="T3" fmla="*/ 0 h 148"/>
                      <a:gd name="T4" fmla="*/ 183 w 240"/>
                      <a:gd name="T5" fmla="*/ 2 h 148"/>
                      <a:gd name="T6" fmla="*/ 0 w 240"/>
                      <a:gd name="T7" fmla="*/ 138 h 148"/>
                      <a:gd name="T8" fmla="*/ 57 w 240"/>
                      <a:gd name="T9" fmla="*/ 147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0" h="148">
                        <a:moveTo>
                          <a:pt x="57" y="147"/>
                        </a:moveTo>
                        <a:lnTo>
                          <a:pt x="239" y="0"/>
                        </a:lnTo>
                        <a:lnTo>
                          <a:pt x="183" y="2"/>
                        </a:lnTo>
                        <a:lnTo>
                          <a:pt x="0" y="138"/>
                        </a:lnTo>
                        <a:lnTo>
                          <a:pt x="57" y="147"/>
                        </a:lnTo>
                      </a:path>
                    </a:pathLst>
                  </a:custGeom>
                  <a:solidFill>
                    <a:srgbClr val="E0E0E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26" name="Freeform 29"/>
                  <p:cNvSpPr>
                    <a:spLocks/>
                  </p:cNvSpPr>
                  <p:nvPr/>
                </p:nvSpPr>
                <p:spPr bwMode="auto">
                  <a:xfrm>
                    <a:off x="1099" y="3555"/>
                    <a:ext cx="98" cy="85"/>
                  </a:xfrm>
                  <a:custGeom>
                    <a:avLst/>
                    <a:gdLst>
                      <a:gd name="T0" fmla="*/ 0 w 98"/>
                      <a:gd name="T1" fmla="*/ 0 h 85"/>
                      <a:gd name="T2" fmla="*/ 53 w 98"/>
                      <a:gd name="T3" fmla="*/ 7 h 85"/>
                      <a:gd name="T4" fmla="*/ 97 w 98"/>
                      <a:gd name="T5" fmla="*/ 84 h 85"/>
                      <a:gd name="T6" fmla="*/ 44 w 98"/>
                      <a:gd name="T7" fmla="*/ 76 h 85"/>
                      <a:gd name="T8" fmla="*/ 0 w 98"/>
                      <a:gd name="T9" fmla="*/ 0 h 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8" h="85">
                        <a:moveTo>
                          <a:pt x="0" y="0"/>
                        </a:moveTo>
                        <a:lnTo>
                          <a:pt x="53" y="7"/>
                        </a:lnTo>
                        <a:lnTo>
                          <a:pt x="97" y="84"/>
                        </a:lnTo>
                        <a:lnTo>
                          <a:pt x="44" y="76"/>
                        </a:lnTo>
                        <a:lnTo>
                          <a:pt x="0" y="0"/>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43027" name="Freeform 30"/>
                  <p:cNvSpPr>
                    <a:spLocks/>
                  </p:cNvSpPr>
                  <p:nvPr/>
                </p:nvSpPr>
                <p:spPr bwMode="auto">
                  <a:xfrm>
                    <a:off x="1013" y="3633"/>
                    <a:ext cx="184" cy="426"/>
                  </a:xfrm>
                  <a:custGeom>
                    <a:avLst/>
                    <a:gdLst>
                      <a:gd name="T0" fmla="*/ 126 w 184"/>
                      <a:gd name="T1" fmla="*/ 0 h 426"/>
                      <a:gd name="T2" fmla="*/ 183 w 184"/>
                      <a:gd name="T3" fmla="*/ 6 h 426"/>
                      <a:gd name="T4" fmla="*/ 55 w 184"/>
                      <a:gd name="T5" fmla="*/ 425 h 426"/>
                      <a:gd name="T6" fmla="*/ 0 w 184"/>
                      <a:gd name="T7" fmla="*/ 402 h 426"/>
                      <a:gd name="T8" fmla="*/ 126 w 184"/>
                      <a:gd name="T9" fmla="*/ 0 h 4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4" h="426">
                        <a:moveTo>
                          <a:pt x="126" y="0"/>
                        </a:moveTo>
                        <a:lnTo>
                          <a:pt x="183" y="6"/>
                        </a:lnTo>
                        <a:lnTo>
                          <a:pt x="55" y="425"/>
                        </a:lnTo>
                        <a:lnTo>
                          <a:pt x="0" y="402"/>
                        </a:lnTo>
                        <a:lnTo>
                          <a:pt x="126" y="0"/>
                        </a:lnTo>
                      </a:path>
                    </a:pathLst>
                  </a:custGeom>
                  <a:solidFill>
                    <a:srgbClr val="E0E0E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nvGrpSpPr>
                  <p:cNvPr id="43028" name="Group 31"/>
                  <p:cNvGrpSpPr>
                    <a:grpSpLocks/>
                  </p:cNvGrpSpPr>
                  <p:nvPr/>
                </p:nvGrpSpPr>
                <p:grpSpPr bwMode="auto">
                  <a:xfrm>
                    <a:off x="1068" y="3419"/>
                    <a:ext cx="387" cy="642"/>
                    <a:chOff x="1068" y="3419"/>
                    <a:chExt cx="387" cy="642"/>
                  </a:xfrm>
                </p:grpSpPr>
                <p:sp>
                  <p:nvSpPr>
                    <p:cNvPr id="43029" name="Freeform 32"/>
                    <p:cNvSpPr>
                      <a:spLocks/>
                    </p:cNvSpPr>
                    <p:nvPr/>
                  </p:nvSpPr>
                  <p:spPr bwMode="auto">
                    <a:xfrm>
                      <a:off x="1068" y="3419"/>
                      <a:ext cx="387" cy="642"/>
                    </a:xfrm>
                    <a:custGeom>
                      <a:avLst/>
                      <a:gdLst>
                        <a:gd name="T0" fmla="*/ 88 w 387"/>
                        <a:gd name="T1" fmla="*/ 143 h 642"/>
                        <a:gd name="T2" fmla="*/ 128 w 387"/>
                        <a:gd name="T3" fmla="*/ 224 h 642"/>
                        <a:gd name="T4" fmla="*/ 0 w 387"/>
                        <a:gd name="T5" fmla="*/ 641 h 642"/>
                        <a:gd name="T6" fmla="*/ 386 w 387"/>
                        <a:gd name="T7" fmla="*/ 585 h 642"/>
                        <a:gd name="T8" fmla="*/ 201 w 387"/>
                        <a:gd name="T9" fmla="*/ 195 h 642"/>
                        <a:gd name="T10" fmla="*/ 321 w 387"/>
                        <a:gd name="T11" fmla="*/ 86 h 642"/>
                        <a:gd name="T12" fmla="*/ 270 w 387"/>
                        <a:gd name="T13" fmla="*/ 0 h 642"/>
                        <a:gd name="T14" fmla="*/ 88 w 387"/>
                        <a:gd name="T15" fmla="*/ 143 h 6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7" h="642">
                          <a:moveTo>
                            <a:pt x="88" y="143"/>
                          </a:moveTo>
                          <a:lnTo>
                            <a:pt x="128" y="224"/>
                          </a:lnTo>
                          <a:lnTo>
                            <a:pt x="0" y="641"/>
                          </a:lnTo>
                          <a:lnTo>
                            <a:pt x="386" y="585"/>
                          </a:lnTo>
                          <a:lnTo>
                            <a:pt x="201" y="195"/>
                          </a:lnTo>
                          <a:lnTo>
                            <a:pt x="321" y="86"/>
                          </a:lnTo>
                          <a:lnTo>
                            <a:pt x="270" y="0"/>
                          </a:lnTo>
                          <a:lnTo>
                            <a:pt x="88" y="143"/>
                          </a:lnTo>
                        </a:path>
                      </a:pathLst>
                    </a:custGeom>
                    <a:solidFill>
                      <a:srgbClr val="A0A0A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grpSp>
                  <p:nvGrpSpPr>
                    <p:cNvPr id="43030" name="Group 33"/>
                    <p:cNvGrpSpPr>
                      <a:grpSpLocks/>
                    </p:cNvGrpSpPr>
                    <p:nvPr/>
                  </p:nvGrpSpPr>
                  <p:grpSpPr bwMode="auto">
                    <a:xfrm>
                      <a:off x="1198" y="3547"/>
                      <a:ext cx="53" cy="55"/>
                      <a:chOff x="1198" y="3547"/>
                      <a:chExt cx="53" cy="55"/>
                    </a:xfrm>
                  </p:grpSpPr>
                  <p:grpSp>
                    <p:nvGrpSpPr>
                      <p:cNvPr id="43039" name="Group 34"/>
                      <p:cNvGrpSpPr>
                        <a:grpSpLocks/>
                      </p:cNvGrpSpPr>
                      <p:nvPr/>
                    </p:nvGrpSpPr>
                    <p:grpSpPr bwMode="auto">
                      <a:xfrm>
                        <a:off x="1198" y="3547"/>
                        <a:ext cx="53" cy="55"/>
                        <a:chOff x="1198" y="3547"/>
                        <a:chExt cx="53" cy="55"/>
                      </a:xfrm>
                    </p:grpSpPr>
                    <p:sp>
                      <p:nvSpPr>
                        <p:cNvPr id="43043" name="Oval 35"/>
                        <p:cNvSpPr>
                          <a:spLocks noChangeArrowheads="1"/>
                        </p:cNvSpPr>
                        <p:nvPr/>
                      </p:nvSpPr>
                      <p:spPr bwMode="auto">
                        <a:xfrm>
                          <a:off x="1198" y="3549"/>
                          <a:ext cx="53" cy="53"/>
                        </a:xfrm>
                        <a:prstGeom prst="ellipse">
                          <a:avLst/>
                        </a:prstGeom>
                        <a:solidFill>
                          <a:srgbClr val="40404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44" name="Oval 36"/>
                        <p:cNvSpPr>
                          <a:spLocks noChangeArrowheads="1"/>
                        </p:cNvSpPr>
                        <p:nvPr/>
                      </p:nvSpPr>
                      <p:spPr bwMode="auto">
                        <a:xfrm>
                          <a:off x="1198" y="3547"/>
                          <a:ext cx="50" cy="53"/>
                        </a:xfrm>
                        <a:prstGeom prst="ellipse">
                          <a:avLst/>
                        </a:prstGeom>
                        <a:solidFill>
                          <a:srgbClr val="A0A0A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45" name="Oval 37"/>
                        <p:cNvSpPr>
                          <a:spLocks noChangeArrowheads="1"/>
                        </p:cNvSpPr>
                        <p:nvPr/>
                      </p:nvSpPr>
                      <p:spPr bwMode="auto">
                        <a:xfrm>
                          <a:off x="1198" y="3547"/>
                          <a:ext cx="53" cy="53"/>
                        </a:xfrm>
                        <a:prstGeom prst="ellipse">
                          <a:avLst/>
                        </a:prstGeom>
                        <a:solidFill>
                          <a:srgbClr val="80808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sp>
                    <p:nvSpPr>
                      <p:cNvPr id="43040" name="Oval 38"/>
                      <p:cNvSpPr>
                        <a:spLocks noChangeArrowheads="1"/>
                      </p:cNvSpPr>
                      <p:nvPr/>
                    </p:nvSpPr>
                    <p:spPr bwMode="auto">
                      <a:xfrm>
                        <a:off x="1208" y="3557"/>
                        <a:ext cx="36" cy="36"/>
                      </a:xfrm>
                      <a:prstGeom prst="ellipse">
                        <a:avLst/>
                      </a:prstGeom>
                      <a:solidFill>
                        <a:srgbClr val="40404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41" name="Oval 39"/>
                      <p:cNvSpPr>
                        <a:spLocks noChangeArrowheads="1"/>
                      </p:cNvSpPr>
                      <p:nvPr/>
                    </p:nvSpPr>
                    <p:spPr bwMode="auto">
                      <a:xfrm>
                        <a:off x="1206" y="3553"/>
                        <a:ext cx="34" cy="36"/>
                      </a:xfrm>
                      <a:prstGeom prst="ellipse">
                        <a:avLst/>
                      </a:prstGeom>
                      <a:solidFill>
                        <a:srgbClr val="A0A0A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42" name="Oval 40"/>
                      <p:cNvSpPr>
                        <a:spLocks noChangeArrowheads="1"/>
                      </p:cNvSpPr>
                      <p:nvPr/>
                    </p:nvSpPr>
                    <p:spPr bwMode="auto">
                      <a:xfrm>
                        <a:off x="1206" y="3555"/>
                        <a:ext cx="36" cy="36"/>
                      </a:xfrm>
                      <a:prstGeom prst="ellipse">
                        <a:avLst/>
                      </a:prstGeom>
                      <a:solidFill>
                        <a:srgbClr val="80808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nvGrpSpPr>
                    <p:cNvPr id="43031" name="Group 41"/>
                    <p:cNvGrpSpPr>
                      <a:grpSpLocks/>
                    </p:cNvGrpSpPr>
                    <p:nvPr/>
                  </p:nvGrpSpPr>
                  <p:grpSpPr bwMode="auto">
                    <a:xfrm>
                      <a:off x="1292" y="3480"/>
                      <a:ext cx="53" cy="55"/>
                      <a:chOff x="1292" y="3480"/>
                      <a:chExt cx="53" cy="55"/>
                    </a:xfrm>
                  </p:grpSpPr>
                  <p:grpSp>
                    <p:nvGrpSpPr>
                      <p:cNvPr id="43032" name="Group 42"/>
                      <p:cNvGrpSpPr>
                        <a:grpSpLocks/>
                      </p:cNvGrpSpPr>
                      <p:nvPr/>
                    </p:nvGrpSpPr>
                    <p:grpSpPr bwMode="auto">
                      <a:xfrm>
                        <a:off x="1292" y="3480"/>
                        <a:ext cx="53" cy="55"/>
                        <a:chOff x="1292" y="3480"/>
                        <a:chExt cx="53" cy="55"/>
                      </a:xfrm>
                    </p:grpSpPr>
                    <p:sp>
                      <p:nvSpPr>
                        <p:cNvPr id="43036" name="Oval 43"/>
                        <p:cNvSpPr>
                          <a:spLocks noChangeArrowheads="1"/>
                        </p:cNvSpPr>
                        <p:nvPr/>
                      </p:nvSpPr>
                      <p:spPr bwMode="auto">
                        <a:xfrm>
                          <a:off x="1292" y="3482"/>
                          <a:ext cx="53" cy="53"/>
                        </a:xfrm>
                        <a:prstGeom prst="ellipse">
                          <a:avLst/>
                        </a:prstGeom>
                        <a:solidFill>
                          <a:srgbClr val="40404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37" name="Oval 44"/>
                        <p:cNvSpPr>
                          <a:spLocks noChangeArrowheads="1"/>
                        </p:cNvSpPr>
                        <p:nvPr/>
                      </p:nvSpPr>
                      <p:spPr bwMode="auto">
                        <a:xfrm>
                          <a:off x="1292" y="3480"/>
                          <a:ext cx="51" cy="53"/>
                        </a:xfrm>
                        <a:prstGeom prst="ellipse">
                          <a:avLst/>
                        </a:prstGeom>
                        <a:solidFill>
                          <a:srgbClr val="A0A0A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38" name="Oval 45"/>
                        <p:cNvSpPr>
                          <a:spLocks noChangeArrowheads="1"/>
                        </p:cNvSpPr>
                        <p:nvPr/>
                      </p:nvSpPr>
                      <p:spPr bwMode="auto">
                        <a:xfrm>
                          <a:off x="1292" y="3480"/>
                          <a:ext cx="53" cy="53"/>
                        </a:xfrm>
                        <a:prstGeom prst="ellipse">
                          <a:avLst/>
                        </a:prstGeom>
                        <a:solidFill>
                          <a:srgbClr val="80808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sp>
                    <p:nvSpPr>
                      <p:cNvPr id="43033" name="Oval 46"/>
                      <p:cNvSpPr>
                        <a:spLocks noChangeArrowheads="1"/>
                      </p:cNvSpPr>
                      <p:nvPr/>
                    </p:nvSpPr>
                    <p:spPr bwMode="auto">
                      <a:xfrm>
                        <a:off x="1303" y="3490"/>
                        <a:ext cx="36" cy="36"/>
                      </a:xfrm>
                      <a:prstGeom prst="ellipse">
                        <a:avLst/>
                      </a:prstGeom>
                      <a:solidFill>
                        <a:srgbClr val="40404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34" name="Oval 47"/>
                      <p:cNvSpPr>
                        <a:spLocks noChangeArrowheads="1"/>
                      </p:cNvSpPr>
                      <p:nvPr/>
                    </p:nvSpPr>
                    <p:spPr bwMode="auto">
                      <a:xfrm>
                        <a:off x="1301" y="3486"/>
                        <a:ext cx="33" cy="36"/>
                      </a:xfrm>
                      <a:prstGeom prst="ellipse">
                        <a:avLst/>
                      </a:prstGeom>
                      <a:solidFill>
                        <a:srgbClr val="A0A0A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43035" name="Oval 48"/>
                      <p:cNvSpPr>
                        <a:spLocks noChangeArrowheads="1"/>
                      </p:cNvSpPr>
                      <p:nvPr/>
                    </p:nvSpPr>
                    <p:spPr bwMode="auto">
                      <a:xfrm>
                        <a:off x="1301" y="3488"/>
                        <a:ext cx="35" cy="36"/>
                      </a:xfrm>
                      <a:prstGeom prst="ellipse">
                        <a:avLst/>
                      </a:prstGeom>
                      <a:solidFill>
                        <a:srgbClr val="80808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grpSp>
            </p:grpSp>
          </p:grpSp>
        </p:grpSp>
      </p:grpSp>
      <p:sp>
        <p:nvSpPr>
          <p:cNvPr id="166961" name="Rectangle 49"/>
          <p:cNvSpPr>
            <a:spLocks noChangeArrowheads="1"/>
          </p:cNvSpPr>
          <p:nvPr/>
        </p:nvSpPr>
        <p:spPr bwMode="auto">
          <a:xfrm>
            <a:off x="4765675" y="1465263"/>
            <a:ext cx="3502025" cy="1917700"/>
          </a:xfrm>
          <a:prstGeom prst="rect">
            <a:avLst/>
          </a:prstGeom>
          <a:noFill/>
          <a:ln>
            <a:noFill/>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defRPr/>
            </a:pPr>
            <a:r>
              <a:rPr lang="es-ES_tradnl" altLang="es-CR" sz="6000" b="1" i="1" smtClean="0">
                <a:solidFill>
                  <a:srgbClr val="7B00E4"/>
                </a:solidFill>
                <a:effectLst>
                  <a:outerShdw blurRad="38100" dist="38100" dir="2700000" algn="tl">
                    <a:srgbClr val="000000"/>
                  </a:outerShdw>
                </a:effectLst>
              </a:rPr>
              <a:t>¡Muchas gracias!</a:t>
            </a:r>
          </a:p>
        </p:txBody>
      </p:sp>
      <p:graphicFrame>
        <p:nvGraphicFramePr>
          <p:cNvPr id="43012" name="Object 50">
            <a:hlinkClick r:id="" action="ppaction://ole?verb=0"/>
          </p:cNvPr>
          <p:cNvGraphicFramePr>
            <a:graphicFrameLocks/>
          </p:cNvGraphicFramePr>
          <p:nvPr/>
        </p:nvGraphicFramePr>
        <p:xfrm>
          <a:off x="4719638" y="3932238"/>
          <a:ext cx="4043362" cy="2527300"/>
        </p:xfrm>
        <a:graphic>
          <a:graphicData uri="http://schemas.openxmlformats.org/presentationml/2006/ole">
            <mc:AlternateContent xmlns:mc="http://schemas.openxmlformats.org/markup-compatibility/2006">
              <mc:Choice xmlns:v="urn:schemas-microsoft-com:vml" Requires="v">
                <p:oleObj spid="_x0000_s43059" name="Imagen" r:id="rId3" imgW="4054475" imgH="2538413" progId="MS_ClipArt_Gallery.2">
                  <p:embed/>
                </p:oleObj>
              </mc:Choice>
              <mc:Fallback>
                <p:oleObj name="Imagen" r:id="rId3" imgW="4054475" imgH="2538413" progId="MS_ClipArt_Gallery.2">
                  <p:embed/>
                  <p:pic>
                    <p:nvPicPr>
                      <p:cNvPr id="0" name="Object 50"/>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9638" y="3932238"/>
                        <a:ext cx="4043362" cy="252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pli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1219200" y="533400"/>
            <a:ext cx="7620000" cy="838200"/>
          </a:xfrm>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lIns="92075" tIns="46038" rIns="92075" bIns="46038" anchor="t"/>
          <a:lstStyle/>
          <a:p>
            <a:pPr marL="384175" indent="-384175" algn="l">
              <a:defRPr/>
            </a:pPr>
            <a:r>
              <a:rPr lang="es-MX" altLang="es-CR" sz="3200" b="1" i="1" smtClean="0">
                <a:effectLst>
                  <a:outerShdw blurRad="38100" dist="38100" dir="2700000" algn="tl">
                    <a:srgbClr val="FFFFFF"/>
                  </a:outerShdw>
                </a:effectLst>
              </a:rPr>
              <a:t>¿Para qué el control?</a:t>
            </a:r>
            <a:endParaRPr lang="es-ES" altLang="es-CR" sz="3200" b="1" i="1" smtClean="0">
              <a:effectLst>
                <a:outerShdw blurRad="38100" dist="38100" dir="2700000" algn="tl">
                  <a:srgbClr val="FFFFFF"/>
                </a:outerShdw>
              </a:effectLst>
            </a:endParaRPr>
          </a:p>
        </p:txBody>
      </p:sp>
      <p:sp>
        <p:nvSpPr>
          <p:cNvPr id="227331" name="Rectangle 3"/>
          <p:cNvSpPr>
            <a:spLocks noGrp="1" noChangeArrowheads="1"/>
          </p:cNvSpPr>
          <p:nvPr>
            <p:ph type="body" idx="1"/>
          </p:nvPr>
        </p:nvSpPr>
        <p:spPr>
          <a:xfrm>
            <a:off x="838200" y="1371600"/>
            <a:ext cx="7467600" cy="4937125"/>
          </a:xfrm>
        </p:spPr>
        <p:txBody>
          <a:bodyPr/>
          <a:lstStyle/>
          <a:p>
            <a:pPr marL="568325" indent="-382588" algn="just">
              <a:lnSpc>
                <a:spcPct val="90000"/>
              </a:lnSpc>
              <a:spcBef>
                <a:spcPct val="35000"/>
              </a:spcBef>
              <a:buClr>
                <a:schemeClr val="tx1"/>
              </a:buClr>
              <a:buFont typeface="Wingdings" pitchFamily="2" charset="2"/>
              <a:buChar char="§"/>
              <a:defRPr/>
            </a:pPr>
            <a:r>
              <a:rPr lang="es-MX" altLang="es-CR" sz="2400" b="1" i="1" smtClean="0">
                <a:effectLst>
                  <a:outerShdw blurRad="38100" dist="38100" dir="2700000" algn="tl">
                    <a:srgbClr val="FFFFFF"/>
                  </a:outerShdw>
                </a:effectLst>
              </a:rPr>
              <a:t>Estado de Derecho:</a:t>
            </a:r>
            <a:r>
              <a:rPr lang="es-MX" altLang="es-CR" sz="2400" b="1" smtClean="0"/>
              <a:t> Garantía del principio de legalidad-</a:t>
            </a:r>
            <a:r>
              <a:rPr lang="es-MX" altLang="es-CR" sz="2400" smtClean="0"/>
              <a:t> Una gestión de los fondos públicos ajustada al ordenamiento jurídico</a:t>
            </a:r>
            <a:r>
              <a:rPr lang="es-MX" altLang="es-CR" sz="2400" b="1" smtClean="0"/>
              <a:t>.</a:t>
            </a:r>
          </a:p>
          <a:p>
            <a:pPr marL="568325" indent="-382588" algn="just">
              <a:lnSpc>
                <a:spcPct val="90000"/>
              </a:lnSpc>
              <a:spcBef>
                <a:spcPct val="35000"/>
              </a:spcBef>
              <a:buClr>
                <a:schemeClr val="tx1"/>
              </a:buClr>
              <a:buFont typeface="Wingdings" pitchFamily="2" charset="2"/>
              <a:buChar char="§"/>
              <a:defRPr/>
            </a:pPr>
            <a:endParaRPr lang="es-MX" altLang="es-CR" sz="2400" b="1" smtClean="0"/>
          </a:p>
          <a:p>
            <a:pPr marL="568325" indent="-382588" algn="just">
              <a:lnSpc>
                <a:spcPct val="90000"/>
              </a:lnSpc>
              <a:spcBef>
                <a:spcPct val="35000"/>
              </a:spcBef>
              <a:buClr>
                <a:schemeClr val="tx1"/>
              </a:buClr>
              <a:buFont typeface="Wingdings" pitchFamily="2" charset="2"/>
              <a:buChar char="§"/>
              <a:defRPr/>
            </a:pPr>
            <a:r>
              <a:rPr lang="es-MX" altLang="es-CR" sz="2400" b="1" i="1" smtClean="0">
                <a:effectLst>
                  <a:outerShdw blurRad="38100" dist="38100" dir="2700000" algn="tl">
                    <a:srgbClr val="FFFFFF"/>
                  </a:outerShdw>
                </a:effectLst>
              </a:rPr>
              <a:t>Estado Social</a:t>
            </a:r>
            <a:r>
              <a:rPr lang="es-MX" altLang="es-CR" sz="2400" b="1" smtClean="0"/>
              <a:t> : Garantía al principio de efectividad:</a:t>
            </a:r>
            <a:r>
              <a:rPr lang="es-MX" altLang="es-CR" sz="2400" smtClean="0"/>
              <a:t> una gestión de los fondos públicos orientada a la eficiencia y economía y a satisfacer con calidad y propiedad las necesidades de la sociedad, con los fondos provistos por ésta.</a:t>
            </a:r>
          </a:p>
          <a:p>
            <a:pPr marL="568325" indent="-382588" algn="just">
              <a:lnSpc>
                <a:spcPct val="90000"/>
              </a:lnSpc>
              <a:spcBef>
                <a:spcPct val="35000"/>
              </a:spcBef>
              <a:buClr>
                <a:schemeClr val="tx1"/>
              </a:buClr>
              <a:buFont typeface="Wingdings" pitchFamily="2" charset="2"/>
              <a:buChar char="§"/>
              <a:defRPr/>
            </a:pPr>
            <a:endParaRPr lang="es-MX" altLang="es-CR" sz="2400" smtClean="0"/>
          </a:p>
          <a:p>
            <a:pPr marL="568325" indent="-382588" algn="just">
              <a:lnSpc>
                <a:spcPct val="90000"/>
              </a:lnSpc>
              <a:spcBef>
                <a:spcPct val="35000"/>
              </a:spcBef>
              <a:buClr>
                <a:schemeClr val="tx1"/>
              </a:buClr>
              <a:buFont typeface="Wingdings" pitchFamily="2" charset="2"/>
              <a:buChar char="§"/>
              <a:defRPr/>
            </a:pPr>
            <a:r>
              <a:rPr lang="es-MX" altLang="es-CR" sz="2400" b="1" i="1" smtClean="0">
                <a:effectLst>
                  <a:outerShdw blurRad="38100" dist="38100" dir="2700000" algn="tl">
                    <a:srgbClr val="FFFFFF"/>
                  </a:outerShdw>
                </a:effectLst>
              </a:rPr>
              <a:t>Estado Democrático</a:t>
            </a:r>
            <a:r>
              <a:rPr lang="es-MX" altLang="es-CR" sz="2400" b="1" smtClean="0"/>
              <a:t>:  Garantía del principio democrático </a:t>
            </a:r>
            <a:r>
              <a:rPr lang="es-MX" altLang="es-CR" sz="2400" smtClean="0"/>
              <a:t>la</a:t>
            </a:r>
            <a:r>
              <a:rPr lang="es-MX" altLang="es-CR" sz="2400" b="1" smtClean="0"/>
              <a:t> </a:t>
            </a:r>
            <a:r>
              <a:rPr lang="es-MX" altLang="es-CR" sz="2400" smtClean="0"/>
              <a:t>gestión de los fondos públicos transparente y sujeta a la rendición de cuentas.</a:t>
            </a:r>
            <a:endParaRPr lang="es-ES" altLang="es-CR" sz="2400" smtClean="0"/>
          </a:p>
        </p:txBody>
      </p:sp>
      <p:sp>
        <p:nvSpPr>
          <p:cNvPr id="6148" name="Line 4"/>
          <p:cNvSpPr>
            <a:spLocks noChangeShapeType="1"/>
          </p:cNvSpPr>
          <p:nvPr/>
        </p:nvSpPr>
        <p:spPr bwMode="auto">
          <a:xfrm>
            <a:off x="1295400" y="1143000"/>
            <a:ext cx="7848600" cy="0"/>
          </a:xfrm>
          <a:prstGeom prst="line">
            <a:avLst/>
          </a:prstGeom>
          <a:noFill/>
          <a:ln w="57150" cmpd="thinThick">
            <a:solidFill>
              <a:srgbClr val="FF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spd="med">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143000" y="381000"/>
            <a:ext cx="7696200" cy="744538"/>
          </a:xfrm>
          <a:noFill/>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lIns="92075" tIns="46038" rIns="92075" bIns="46038" anchor="t"/>
          <a:lstStyle/>
          <a:p>
            <a:pPr algn="l">
              <a:lnSpc>
                <a:spcPct val="90000"/>
              </a:lnSpc>
              <a:buClr>
                <a:srgbClr val="CC6600"/>
              </a:buClr>
            </a:pPr>
            <a:r>
              <a:rPr lang="es-MX" altLang="es-CR" sz="2400" i="1" smtClean="0"/>
              <a:t>Tendencias de esa evolución en el bloque de legalidad y en la sociedad</a:t>
            </a:r>
            <a:endParaRPr lang="es-ES" altLang="es-CR" sz="2400" i="1" smtClean="0"/>
          </a:p>
        </p:txBody>
      </p:sp>
      <p:sp>
        <p:nvSpPr>
          <p:cNvPr id="7171" name="Line 4"/>
          <p:cNvSpPr>
            <a:spLocks noChangeShapeType="1"/>
          </p:cNvSpPr>
          <p:nvPr/>
        </p:nvSpPr>
        <p:spPr bwMode="auto">
          <a:xfrm>
            <a:off x="1116013" y="1143000"/>
            <a:ext cx="7848600" cy="0"/>
          </a:xfrm>
          <a:prstGeom prst="line">
            <a:avLst/>
          </a:prstGeom>
          <a:noFill/>
          <a:ln w="57150" cmpd="thinThick">
            <a:solidFill>
              <a:srgbClr val="FF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7172" name="Text Box 5"/>
          <p:cNvSpPr txBox="1">
            <a:spLocks noChangeArrowheads="1"/>
          </p:cNvSpPr>
          <p:nvPr/>
        </p:nvSpPr>
        <p:spPr bwMode="auto">
          <a:xfrm>
            <a:off x="1524000" y="3457575"/>
            <a:ext cx="4114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4175" indent="-384175" defTabSz="762000">
              <a:spcBef>
                <a:spcPct val="20000"/>
              </a:spcBef>
              <a:buSzPct val="100000"/>
              <a:buChar char="•"/>
              <a:defRPr sz="3200">
                <a:solidFill>
                  <a:schemeClr val="tx1"/>
                </a:solidFill>
                <a:latin typeface="Times New Roman" panose="02020603050405020304" pitchFamily="18" charset="0"/>
              </a:defRPr>
            </a:lvl1pPr>
            <a:lvl2pPr marL="2379663" indent="-285750" defTabSz="762000">
              <a:spcBef>
                <a:spcPct val="20000"/>
              </a:spcBef>
              <a:buSzPct val="100000"/>
              <a:buChar char="–"/>
              <a:defRPr sz="2800">
                <a:solidFill>
                  <a:schemeClr val="tx1"/>
                </a:solidFill>
                <a:latin typeface="Times New Roman" panose="02020603050405020304" pitchFamily="18" charset="0"/>
              </a:defRPr>
            </a:lvl2pPr>
            <a:lvl3pPr marL="2570163" indent="-228600" defTabSz="762000">
              <a:spcBef>
                <a:spcPct val="20000"/>
              </a:spcBef>
              <a:buSzPct val="100000"/>
              <a:buChar char="•"/>
              <a:defRPr sz="2400">
                <a:solidFill>
                  <a:schemeClr val="tx1"/>
                </a:solidFill>
                <a:latin typeface="Times New Roman" panose="02020603050405020304" pitchFamily="18" charset="0"/>
              </a:defRPr>
            </a:lvl3pPr>
            <a:lvl4pPr marL="2760663" indent="-228600" defTabSz="762000">
              <a:spcBef>
                <a:spcPct val="20000"/>
              </a:spcBef>
              <a:buSzPct val="100000"/>
              <a:buChar char="–"/>
              <a:defRPr sz="2000">
                <a:solidFill>
                  <a:schemeClr val="tx1"/>
                </a:solidFill>
                <a:latin typeface="Times New Roman" panose="02020603050405020304" pitchFamily="18" charset="0"/>
              </a:defRPr>
            </a:lvl4pPr>
            <a:lvl5pPr marL="2951163" indent="-228600" defTabSz="762000">
              <a:spcBef>
                <a:spcPct val="20000"/>
              </a:spcBef>
              <a:buSzPct val="100000"/>
              <a:buChar char="•"/>
              <a:defRPr sz="2000">
                <a:solidFill>
                  <a:schemeClr val="tx1"/>
                </a:solidFill>
                <a:latin typeface="Times New Roman" panose="02020603050405020304" pitchFamily="18" charset="0"/>
              </a:defRPr>
            </a:lvl5pPr>
            <a:lvl6pPr marL="3408363"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865563"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4322763"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779963"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 typeface="Wingdings" panose="05000000000000000000" pitchFamily="2" charset="2"/>
              <a:buChar char="ü"/>
            </a:pPr>
            <a:r>
              <a:rPr lang="es-CR" altLang="es-CR" sz="1800"/>
              <a:t>LGAP </a:t>
            </a:r>
          </a:p>
          <a:p>
            <a:pPr>
              <a:spcBef>
                <a:spcPct val="0"/>
              </a:spcBef>
              <a:buSzTx/>
              <a:buFont typeface="Wingdings" panose="05000000000000000000" pitchFamily="2" charset="2"/>
              <a:buChar char="ü"/>
            </a:pPr>
            <a:r>
              <a:rPr lang="es-CR" altLang="es-CR" sz="1800"/>
              <a:t>LOCGR</a:t>
            </a:r>
          </a:p>
        </p:txBody>
      </p:sp>
      <p:sp>
        <p:nvSpPr>
          <p:cNvPr id="226310" name="Text Box 6"/>
          <p:cNvSpPr txBox="1">
            <a:spLocks noChangeArrowheads="1"/>
          </p:cNvSpPr>
          <p:nvPr/>
        </p:nvSpPr>
        <p:spPr bwMode="auto">
          <a:xfrm>
            <a:off x="838200" y="1371600"/>
            <a:ext cx="441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4175" indent="-384175" defTabSz="762000">
              <a:defRPr sz="2400">
                <a:solidFill>
                  <a:schemeClr val="tx1"/>
                </a:solidFill>
                <a:latin typeface="Times New Roman" pitchFamily="18" charset="0"/>
              </a:defRPr>
            </a:lvl1pPr>
            <a:lvl2pPr marL="758825"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Clr>
                <a:schemeClr val="tx1"/>
              </a:buClr>
              <a:buFont typeface="Wingdings" pitchFamily="2" charset="2"/>
              <a:buChar char="§"/>
              <a:defRPr/>
            </a:pPr>
            <a:r>
              <a:rPr lang="es-CR" altLang="es-CR" sz="1800" b="1" i="1" smtClean="0">
                <a:effectLst>
                  <a:outerShdw blurRad="38100" dist="38100" dir="2700000" algn="tl">
                    <a:srgbClr val="FFFFFF"/>
                  </a:outerShdw>
                </a:effectLst>
              </a:rPr>
              <a:t>CONSTITUCIÓN POLÍTICA:</a:t>
            </a:r>
            <a:endParaRPr lang="es-ES" altLang="es-CR" sz="1800" b="1" i="1" smtClean="0">
              <a:effectLst>
                <a:outerShdw blurRad="38100" dist="38100" dir="2700000" algn="tl">
                  <a:srgbClr val="FFFFFF"/>
                </a:outerShdw>
              </a:effectLst>
            </a:endParaRPr>
          </a:p>
        </p:txBody>
      </p:sp>
      <p:sp>
        <p:nvSpPr>
          <p:cNvPr id="7174" name="Text Box 7"/>
          <p:cNvSpPr txBox="1">
            <a:spLocks noChangeArrowheads="1"/>
          </p:cNvSpPr>
          <p:nvPr/>
        </p:nvSpPr>
        <p:spPr bwMode="auto">
          <a:xfrm>
            <a:off x="1371600" y="1752600"/>
            <a:ext cx="29718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4175" indent="-384175" defTabSz="762000">
              <a:spcBef>
                <a:spcPct val="20000"/>
              </a:spcBef>
              <a:buSzPct val="100000"/>
              <a:buChar char="•"/>
              <a:defRPr sz="3200">
                <a:solidFill>
                  <a:schemeClr val="tx1"/>
                </a:solidFill>
                <a:latin typeface="Times New Roman" panose="02020603050405020304" pitchFamily="18" charset="0"/>
              </a:defRPr>
            </a:lvl1pPr>
            <a:lvl2pPr marL="574675"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just">
              <a:spcBef>
                <a:spcPct val="0"/>
              </a:spcBef>
              <a:buSzTx/>
              <a:buFont typeface="Wingdings" panose="05000000000000000000" pitchFamily="2" charset="2"/>
              <a:buChar char="ü"/>
            </a:pPr>
            <a:r>
              <a:rPr lang="es-CR" altLang="es-CR" sz="1800"/>
              <a:t>CGR</a:t>
            </a:r>
          </a:p>
          <a:p>
            <a:pPr algn="just">
              <a:spcBef>
                <a:spcPct val="0"/>
              </a:spcBef>
              <a:buSzTx/>
              <a:buFont typeface="Wingdings" panose="05000000000000000000" pitchFamily="2" charset="2"/>
              <a:buChar char="ü"/>
            </a:pPr>
            <a:r>
              <a:rPr lang="es-CR" altLang="es-CR" sz="1800"/>
              <a:t>Evaluación y rendición de cuentas</a:t>
            </a:r>
          </a:p>
          <a:p>
            <a:pPr algn="just">
              <a:spcBef>
                <a:spcPct val="0"/>
              </a:spcBef>
              <a:buSzTx/>
              <a:buFont typeface="Wingdings" panose="05000000000000000000" pitchFamily="2" charset="2"/>
              <a:buChar char="ü"/>
            </a:pPr>
            <a:r>
              <a:rPr lang="es-CR" altLang="es-CR" sz="1800"/>
              <a:t>Gobierno responsable</a:t>
            </a:r>
            <a:endParaRPr lang="es-ES" altLang="es-CR" sz="1800"/>
          </a:p>
        </p:txBody>
      </p:sp>
      <p:sp>
        <p:nvSpPr>
          <p:cNvPr id="226312" name="Text Box 8"/>
          <p:cNvSpPr txBox="1">
            <a:spLocks noChangeArrowheads="1"/>
          </p:cNvSpPr>
          <p:nvPr/>
        </p:nvSpPr>
        <p:spPr bwMode="auto">
          <a:xfrm>
            <a:off x="914400" y="3060700"/>
            <a:ext cx="510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4175" indent="-384175" defTabSz="762000">
              <a:defRPr sz="2400">
                <a:solidFill>
                  <a:schemeClr val="tx1"/>
                </a:solidFill>
                <a:latin typeface="Times New Roman" pitchFamily="18" charset="0"/>
              </a:defRPr>
            </a:lvl1pPr>
            <a:lvl2pPr marL="574675"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Clr>
                <a:schemeClr val="tx1"/>
              </a:buClr>
              <a:buFont typeface="Wingdings" pitchFamily="2" charset="2"/>
              <a:buChar char="§"/>
              <a:defRPr/>
            </a:pPr>
            <a:r>
              <a:rPr lang="es-CR" altLang="es-CR" sz="1800" b="1" i="1" smtClean="0">
                <a:effectLst>
                  <a:outerShdw blurRad="38100" dist="38100" dir="2700000" algn="tl">
                    <a:srgbClr val="FFFFFF"/>
                  </a:outerShdw>
                </a:effectLst>
              </a:rPr>
              <a:t>LEYES ANTERIORES Y NUEVAS:</a:t>
            </a:r>
            <a:endParaRPr lang="es-ES" altLang="es-CR" sz="1800" b="1" i="1" smtClean="0">
              <a:effectLst>
                <a:outerShdw blurRad="38100" dist="38100" dir="2700000" algn="tl">
                  <a:srgbClr val="FFFFFF"/>
                </a:outerShdw>
              </a:effectLst>
            </a:endParaRPr>
          </a:p>
        </p:txBody>
      </p:sp>
      <p:sp>
        <p:nvSpPr>
          <p:cNvPr id="7176" name="Text Box 9"/>
          <p:cNvSpPr txBox="1">
            <a:spLocks noChangeArrowheads="1"/>
          </p:cNvSpPr>
          <p:nvPr/>
        </p:nvSpPr>
        <p:spPr bwMode="auto">
          <a:xfrm>
            <a:off x="1219200" y="5011738"/>
            <a:ext cx="7772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4175" indent="-384175" defTabSz="762000">
              <a:spcBef>
                <a:spcPct val="20000"/>
              </a:spcBef>
              <a:buSzPct val="100000"/>
              <a:buChar char="•"/>
              <a:defRPr sz="3200">
                <a:solidFill>
                  <a:schemeClr val="tx1"/>
                </a:solidFill>
                <a:latin typeface="Times New Roman" panose="02020603050405020304" pitchFamily="18" charset="0"/>
              </a:defRPr>
            </a:lvl1pPr>
            <a:lvl2pPr marL="574675"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just">
              <a:spcBef>
                <a:spcPct val="0"/>
              </a:spcBef>
              <a:buSzTx/>
              <a:buFont typeface="Wingdings" panose="05000000000000000000" pitchFamily="2" charset="2"/>
              <a:buChar char="ü"/>
            </a:pPr>
            <a:r>
              <a:rPr lang="es-CR" altLang="es-CR" sz="1800"/>
              <a:t>Con </a:t>
            </a:r>
            <a:r>
              <a:rPr lang="es-MX" altLang="es-CR" sz="1800"/>
              <a:t>énfasis en la legalidad, eficiencia, eficacia, economía, en la planificación, control, evaluación de los resultados y mejores servicios.</a:t>
            </a:r>
          </a:p>
          <a:p>
            <a:pPr algn="just">
              <a:spcBef>
                <a:spcPct val="0"/>
              </a:spcBef>
              <a:buSzTx/>
              <a:buFont typeface="Wingdings" panose="05000000000000000000" pitchFamily="2" charset="2"/>
              <a:buChar char="ü"/>
            </a:pPr>
            <a:r>
              <a:rPr lang="es-MX" altLang="es-CR" sz="1800"/>
              <a:t>Asamblea Legislativa solicita informes control político.</a:t>
            </a:r>
          </a:p>
          <a:p>
            <a:pPr algn="just">
              <a:spcBef>
                <a:spcPct val="0"/>
              </a:spcBef>
              <a:buSzTx/>
              <a:buFont typeface="Wingdings" panose="05000000000000000000" pitchFamily="2" charset="2"/>
              <a:buChar char="ü"/>
            </a:pPr>
            <a:r>
              <a:rPr lang="es-MX" altLang="es-CR" sz="1800"/>
              <a:t>Prensa, grupos sociales, gremios profesionales</a:t>
            </a:r>
            <a:endParaRPr lang="es-ES" altLang="es-CR" sz="1800"/>
          </a:p>
        </p:txBody>
      </p:sp>
      <p:sp>
        <p:nvSpPr>
          <p:cNvPr id="7177" name="Text Box 10"/>
          <p:cNvSpPr txBox="1">
            <a:spLocks noChangeArrowheads="1"/>
          </p:cNvSpPr>
          <p:nvPr/>
        </p:nvSpPr>
        <p:spPr bwMode="auto">
          <a:xfrm>
            <a:off x="6232525" y="3519488"/>
            <a:ext cx="2730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pPr>
            <a:endParaRPr lang="es-CR" altLang="es-CR" sz="2000"/>
          </a:p>
          <a:p>
            <a:pPr>
              <a:spcBef>
                <a:spcPct val="0"/>
              </a:spcBef>
              <a:buSzTx/>
              <a:buFontTx/>
              <a:buNone/>
            </a:pPr>
            <a:endParaRPr lang="es-ES" altLang="es-CR" sz="2000"/>
          </a:p>
        </p:txBody>
      </p:sp>
      <p:sp>
        <p:nvSpPr>
          <p:cNvPr id="7178" name="Text Box 11"/>
          <p:cNvSpPr txBox="1">
            <a:spLocks noChangeArrowheads="1"/>
          </p:cNvSpPr>
          <p:nvPr/>
        </p:nvSpPr>
        <p:spPr bwMode="auto">
          <a:xfrm>
            <a:off x="4419600" y="3381375"/>
            <a:ext cx="5486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 typeface="Wingdings" panose="05000000000000000000" pitchFamily="2" charset="2"/>
              <a:buChar char="ü"/>
            </a:pPr>
            <a:r>
              <a:rPr lang="es-CR" altLang="es-CR" sz="1800"/>
              <a:t> LAFRPP</a:t>
            </a:r>
          </a:p>
          <a:p>
            <a:pPr>
              <a:spcBef>
                <a:spcPct val="0"/>
              </a:spcBef>
              <a:buSzTx/>
              <a:buFont typeface="Wingdings" panose="05000000000000000000" pitchFamily="2" charset="2"/>
              <a:buChar char="ü"/>
            </a:pPr>
            <a:r>
              <a:rPr lang="es-CR" altLang="es-CR" sz="1800"/>
              <a:t>LGCI</a:t>
            </a:r>
          </a:p>
          <a:p>
            <a:pPr>
              <a:spcBef>
                <a:spcPct val="0"/>
              </a:spcBef>
              <a:buSzTx/>
              <a:buFont typeface="Wingdings" panose="05000000000000000000" pitchFamily="2" charset="2"/>
              <a:buChar char="ü"/>
            </a:pPr>
            <a:r>
              <a:rPr lang="es-CR" altLang="es-CR" sz="1800"/>
              <a:t>Otras Leyes de órganos de control </a:t>
            </a:r>
            <a:endParaRPr lang="es-ES" altLang="es-CR" sz="1800"/>
          </a:p>
        </p:txBody>
      </p:sp>
      <p:sp>
        <p:nvSpPr>
          <p:cNvPr id="226316" name="Text Box 12"/>
          <p:cNvSpPr txBox="1">
            <a:spLocks noChangeArrowheads="1"/>
          </p:cNvSpPr>
          <p:nvPr/>
        </p:nvSpPr>
        <p:spPr bwMode="auto">
          <a:xfrm>
            <a:off x="838200" y="4586288"/>
            <a:ext cx="815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4175" indent="-384175" defTabSz="762000">
              <a:defRPr sz="2400">
                <a:solidFill>
                  <a:schemeClr val="tx1"/>
                </a:solidFill>
                <a:latin typeface="Times New Roman" pitchFamily="18" charset="0"/>
              </a:defRPr>
            </a:lvl1pPr>
            <a:lvl2pPr marL="574675"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buClr>
                <a:schemeClr val="tx1"/>
              </a:buClr>
              <a:buFont typeface="Wingdings" pitchFamily="2" charset="2"/>
              <a:buChar char="§"/>
              <a:defRPr/>
            </a:pPr>
            <a:r>
              <a:rPr lang="es-CR" altLang="es-CR" sz="1800" b="1" i="1" smtClean="0">
                <a:effectLst>
                  <a:outerShdw blurRad="38100" dist="38100" dir="2700000" algn="tl">
                    <a:srgbClr val="FFFFFF"/>
                  </a:outerShdw>
                </a:effectLst>
              </a:rPr>
              <a:t>SOCIEDAD DEMANDANTE DE CUENTAS Y MEJORES SERVICIOS</a:t>
            </a:r>
            <a:endParaRPr lang="es-ES" altLang="es-CR" sz="1800" b="1" i="1" smtClean="0">
              <a:effectLst>
                <a:outerShdw blurRad="38100" dist="38100" dir="2700000" algn="tl">
                  <a:srgbClr val="FFFFFF"/>
                </a:outerShdw>
              </a:effectLst>
            </a:endParaRPr>
          </a:p>
        </p:txBody>
      </p:sp>
      <p:sp>
        <p:nvSpPr>
          <p:cNvPr id="7180" name="Text Box 13"/>
          <p:cNvSpPr txBox="1">
            <a:spLocks noChangeArrowheads="1"/>
          </p:cNvSpPr>
          <p:nvPr/>
        </p:nvSpPr>
        <p:spPr bwMode="auto">
          <a:xfrm>
            <a:off x="5851525" y="16144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s-ES" altLang="es-CR" sz="2000"/>
          </a:p>
        </p:txBody>
      </p:sp>
      <p:sp>
        <p:nvSpPr>
          <p:cNvPr id="7181" name="Text Box 15"/>
          <p:cNvSpPr txBox="1">
            <a:spLocks noChangeArrowheads="1"/>
          </p:cNvSpPr>
          <p:nvPr/>
        </p:nvSpPr>
        <p:spPr bwMode="auto">
          <a:xfrm>
            <a:off x="4876800" y="1752600"/>
            <a:ext cx="41148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84175" indent="-384175" defTabSz="762000">
              <a:spcBef>
                <a:spcPct val="20000"/>
              </a:spcBef>
              <a:buSzPct val="100000"/>
              <a:buChar char="•"/>
              <a:defRPr sz="3200">
                <a:solidFill>
                  <a:schemeClr val="tx1"/>
                </a:solidFill>
                <a:latin typeface="Times New Roman" panose="02020603050405020304" pitchFamily="18" charset="0"/>
              </a:defRPr>
            </a:lvl1pPr>
            <a:lvl2pPr marL="574675"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just">
              <a:spcBef>
                <a:spcPct val="0"/>
              </a:spcBef>
              <a:buSzTx/>
              <a:buFont typeface="Wingdings" panose="05000000000000000000" pitchFamily="2" charset="2"/>
              <a:buChar char="ü"/>
            </a:pPr>
            <a:r>
              <a:rPr lang="es-CR" altLang="es-CR" sz="1800"/>
              <a:t> Comisiones investigativas de la Asamblea </a:t>
            </a:r>
          </a:p>
          <a:p>
            <a:pPr algn="just">
              <a:spcBef>
                <a:spcPct val="0"/>
              </a:spcBef>
              <a:buSzTx/>
              <a:buFont typeface="Wingdings" panose="05000000000000000000" pitchFamily="2" charset="2"/>
              <a:buChar char="ü"/>
            </a:pPr>
            <a:r>
              <a:rPr lang="es-CR" altLang="es-CR" sz="1800"/>
              <a:t>Interpelar a los Ministros</a:t>
            </a:r>
          </a:p>
          <a:p>
            <a:pPr algn="just">
              <a:spcBef>
                <a:spcPct val="0"/>
              </a:spcBef>
              <a:buSzTx/>
              <a:buFont typeface="Wingdings" panose="05000000000000000000" pitchFamily="2" charset="2"/>
              <a:buChar char="ü"/>
            </a:pPr>
            <a:r>
              <a:rPr lang="es-CR" altLang="es-CR" sz="1800"/>
              <a:t>Responsabilidades del Ejecutivo</a:t>
            </a:r>
            <a:endParaRPr lang="es-ES" altLang="es-CR" sz="1800"/>
          </a:p>
        </p:txBody>
      </p:sp>
    </p:spTree>
  </p:cSld>
  <p:clrMapOvr>
    <a:masterClrMapping/>
  </p:clrMapOvr>
  <p:transition spd="med">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43000" y="228600"/>
            <a:ext cx="8001000" cy="823913"/>
          </a:xfrm>
          <a:noFill/>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lIns="92075" tIns="46038" rIns="92075" bIns="46038" anchor="t"/>
          <a:lstStyle/>
          <a:p>
            <a:pPr algn="l">
              <a:lnSpc>
                <a:spcPct val="90000"/>
              </a:lnSpc>
            </a:pPr>
            <a:r>
              <a:rPr lang="es-CR" altLang="es-CR" sz="2400" i="1" smtClean="0"/>
              <a:t>Concepto del Control, visto desde el punto de vista de quién lo ejerce - interno y externo</a:t>
            </a:r>
            <a:endParaRPr lang="es-ES" altLang="es-CR" sz="2400" i="1" smtClean="0"/>
          </a:p>
        </p:txBody>
      </p:sp>
      <p:sp>
        <p:nvSpPr>
          <p:cNvPr id="8195" name="Freeform 13"/>
          <p:cNvSpPr>
            <a:spLocks/>
          </p:cNvSpPr>
          <p:nvPr/>
        </p:nvSpPr>
        <p:spPr bwMode="auto">
          <a:xfrm>
            <a:off x="2060575" y="2514600"/>
            <a:ext cx="3651250" cy="3592513"/>
          </a:xfrm>
          <a:custGeom>
            <a:avLst/>
            <a:gdLst>
              <a:gd name="T0" fmla="*/ 2871728 w 2979"/>
              <a:gd name="T1" fmla="*/ 1935386 h 2892"/>
              <a:gd name="T2" fmla="*/ 2448875 w 2979"/>
              <a:gd name="T3" fmla="*/ 1729176 h 2892"/>
              <a:gd name="T4" fmla="*/ 2192711 w 2979"/>
              <a:gd name="T5" fmla="*/ 1550296 h 2892"/>
              <a:gd name="T6" fmla="*/ 2016216 w 2979"/>
              <a:gd name="T7" fmla="*/ 1303093 h 2892"/>
              <a:gd name="T8" fmla="*/ 1935322 w 2979"/>
              <a:gd name="T9" fmla="*/ 1083220 h 2892"/>
              <a:gd name="T10" fmla="*/ 1941450 w 2979"/>
              <a:gd name="T11" fmla="*/ 889433 h 2892"/>
              <a:gd name="T12" fmla="*/ 2037052 w 2979"/>
              <a:gd name="T13" fmla="*/ 648441 h 2892"/>
              <a:gd name="T14" fmla="*/ 2222127 w 2979"/>
              <a:gd name="T15" fmla="*/ 436021 h 2892"/>
              <a:gd name="T16" fmla="*/ 2489322 w 2979"/>
              <a:gd name="T17" fmla="*/ 247203 h 2892"/>
              <a:gd name="T18" fmla="*/ 2733228 w 2979"/>
              <a:gd name="T19" fmla="*/ 140371 h 2892"/>
              <a:gd name="T20" fmla="*/ 3000423 w 2979"/>
              <a:gd name="T21" fmla="*/ 75776 h 2892"/>
              <a:gd name="T22" fmla="*/ 3248007 w 2979"/>
              <a:gd name="T23" fmla="*/ 57142 h 2892"/>
              <a:gd name="T24" fmla="*/ 3650024 w 2979"/>
              <a:gd name="T25" fmla="*/ 68322 h 2892"/>
              <a:gd name="T26" fmla="*/ 3287228 w 2979"/>
              <a:gd name="T27" fmla="*/ 19876 h 2892"/>
              <a:gd name="T28" fmla="*/ 2946494 w 2979"/>
              <a:gd name="T29" fmla="*/ 0 h 2892"/>
              <a:gd name="T30" fmla="*/ 2648658 w 2979"/>
              <a:gd name="T31" fmla="*/ 6211 h 2892"/>
              <a:gd name="T32" fmla="*/ 2329985 w 2979"/>
              <a:gd name="T33" fmla="*/ 34782 h 2892"/>
              <a:gd name="T34" fmla="*/ 1948804 w 2979"/>
              <a:gd name="T35" fmla="*/ 98136 h 2892"/>
              <a:gd name="T36" fmla="*/ 1605618 w 2979"/>
              <a:gd name="T37" fmla="*/ 192545 h 2892"/>
              <a:gd name="T38" fmla="*/ 1262433 w 2979"/>
              <a:gd name="T39" fmla="*/ 319252 h 2892"/>
              <a:gd name="T40" fmla="*/ 1011172 w 2979"/>
              <a:gd name="T41" fmla="*/ 449685 h 2892"/>
              <a:gd name="T42" fmla="*/ 763588 w 2979"/>
              <a:gd name="T43" fmla="*/ 599994 h 2892"/>
              <a:gd name="T44" fmla="*/ 565031 w 2979"/>
              <a:gd name="T45" fmla="*/ 758999 h 2892"/>
              <a:gd name="T46" fmla="*/ 382407 w 2979"/>
              <a:gd name="T47" fmla="*/ 930426 h 2892"/>
              <a:gd name="T48" fmla="*/ 240230 w 2979"/>
              <a:gd name="T49" fmla="*/ 1119244 h 2892"/>
              <a:gd name="T50" fmla="*/ 122566 w 2979"/>
              <a:gd name="T51" fmla="*/ 1330422 h 2892"/>
              <a:gd name="T52" fmla="*/ 42898 w 2979"/>
              <a:gd name="T53" fmla="*/ 1542843 h 2892"/>
              <a:gd name="T54" fmla="*/ 6128 w 2979"/>
              <a:gd name="T55" fmla="*/ 1770170 h 2892"/>
              <a:gd name="T56" fmla="*/ 6128 w 2979"/>
              <a:gd name="T57" fmla="*/ 1981348 h 2892"/>
              <a:gd name="T58" fmla="*/ 60057 w 2979"/>
              <a:gd name="T59" fmla="*/ 2234762 h 2892"/>
              <a:gd name="T60" fmla="*/ 148305 w 2979"/>
              <a:gd name="T61" fmla="*/ 2453393 h 2892"/>
              <a:gd name="T62" fmla="*/ 273323 w 2979"/>
              <a:gd name="T63" fmla="*/ 2639727 h 2892"/>
              <a:gd name="T64" fmla="*/ 425305 w 2979"/>
              <a:gd name="T65" fmla="*/ 2832272 h 2892"/>
              <a:gd name="T66" fmla="*/ 634893 w 2979"/>
              <a:gd name="T67" fmla="*/ 3018605 h 2892"/>
              <a:gd name="T68" fmla="*/ 848159 w 2979"/>
              <a:gd name="T69" fmla="*/ 3177610 h 2892"/>
              <a:gd name="T70" fmla="*/ 1065101 w 2979"/>
              <a:gd name="T71" fmla="*/ 3304317 h 2892"/>
              <a:gd name="T72" fmla="*/ 1328619 w 2979"/>
              <a:gd name="T73" fmla="*/ 3426055 h 2892"/>
              <a:gd name="T74" fmla="*/ 1551689 w 2979"/>
              <a:gd name="T75" fmla="*/ 3504315 h 2892"/>
              <a:gd name="T76" fmla="*/ 1764955 w 2979"/>
              <a:gd name="T77" fmla="*/ 3552762 h 2892"/>
              <a:gd name="T78" fmla="*/ 2045632 w 2979"/>
              <a:gd name="T79" fmla="*/ 3587544 h 2892"/>
              <a:gd name="T80" fmla="*/ 2285861 w 2979"/>
              <a:gd name="T81" fmla="*/ 3587544 h 2892"/>
              <a:gd name="T82" fmla="*/ 2588600 w 2979"/>
              <a:gd name="T83" fmla="*/ 3550277 h 2892"/>
              <a:gd name="T84" fmla="*/ 2833733 w 2979"/>
              <a:gd name="T85" fmla="*/ 3474502 h 2892"/>
              <a:gd name="T86" fmla="*/ 3056803 w 2979"/>
              <a:gd name="T87" fmla="*/ 3371397 h 2892"/>
              <a:gd name="T88" fmla="*/ 3248007 w 2979"/>
              <a:gd name="T89" fmla="*/ 3237237 h 2892"/>
              <a:gd name="T90" fmla="*/ 3395086 w 2979"/>
              <a:gd name="T91" fmla="*/ 3075748 h 2892"/>
              <a:gd name="T92" fmla="*/ 3479657 w 2979"/>
              <a:gd name="T93" fmla="*/ 2885687 h 2892"/>
              <a:gd name="T94" fmla="*/ 3504170 w 2979"/>
              <a:gd name="T95" fmla="*/ 2683205 h 2892"/>
              <a:gd name="T96" fmla="*/ 3447790 w 2979"/>
              <a:gd name="T97" fmla="*/ 2469542 h 2892"/>
              <a:gd name="T98" fmla="*/ 3319095 w 2979"/>
              <a:gd name="T99" fmla="*/ 2284451 h 2892"/>
              <a:gd name="T100" fmla="*/ 3127892 w 2979"/>
              <a:gd name="T101" fmla="*/ 2108055 h 28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979" h="2892">
                <a:moveTo>
                  <a:pt x="2448" y="1623"/>
                </a:moveTo>
                <a:lnTo>
                  <a:pt x="2343" y="1558"/>
                </a:lnTo>
                <a:lnTo>
                  <a:pt x="2233" y="1503"/>
                </a:lnTo>
                <a:lnTo>
                  <a:pt x="1998" y="1392"/>
                </a:lnTo>
                <a:lnTo>
                  <a:pt x="1877" y="1320"/>
                </a:lnTo>
                <a:lnTo>
                  <a:pt x="1789" y="1248"/>
                </a:lnTo>
                <a:lnTo>
                  <a:pt x="1697" y="1137"/>
                </a:lnTo>
                <a:lnTo>
                  <a:pt x="1645" y="1049"/>
                </a:lnTo>
                <a:lnTo>
                  <a:pt x="1597" y="957"/>
                </a:lnTo>
                <a:lnTo>
                  <a:pt x="1579" y="872"/>
                </a:lnTo>
                <a:lnTo>
                  <a:pt x="1576" y="788"/>
                </a:lnTo>
                <a:lnTo>
                  <a:pt x="1584" y="716"/>
                </a:lnTo>
                <a:lnTo>
                  <a:pt x="1611" y="616"/>
                </a:lnTo>
                <a:lnTo>
                  <a:pt x="1662" y="522"/>
                </a:lnTo>
                <a:lnTo>
                  <a:pt x="1727" y="439"/>
                </a:lnTo>
                <a:lnTo>
                  <a:pt x="1813" y="351"/>
                </a:lnTo>
                <a:lnTo>
                  <a:pt x="1935" y="261"/>
                </a:lnTo>
                <a:lnTo>
                  <a:pt x="2031" y="199"/>
                </a:lnTo>
                <a:lnTo>
                  <a:pt x="2130" y="151"/>
                </a:lnTo>
                <a:lnTo>
                  <a:pt x="2230" y="113"/>
                </a:lnTo>
                <a:lnTo>
                  <a:pt x="2335" y="83"/>
                </a:lnTo>
                <a:lnTo>
                  <a:pt x="2448" y="61"/>
                </a:lnTo>
                <a:lnTo>
                  <a:pt x="2569" y="50"/>
                </a:lnTo>
                <a:lnTo>
                  <a:pt x="2650" y="46"/>
                </a:lnTo>
                <a:lnTo>
                  <a:pt x="2746" y="44"/>
                </a:lnTo>
                <a:lnTo>
                  <a:pt x="2978" y="55"/>
                </a:lnTo>
                <a:lnTo>
                  <a:pt x="2807" y="29"/>
                </a:lnTo>
                <a:lnTo>
                  <a:pt x="2682" y="16"/>
                </a:lnTo>
                <a:lnTo>
                  <a:pt x="2544" y="5"/>
                </a:lnTo>
                <a:lnTo>
                  <a:pt x="2404" y="0"/>
                </a:lnTo>
                <a:lnTo>
                  <a:pt x="2285" y="0"/>
                </a:lnTo>
                <a:lnTo>
                  <a:pt x="2161" y="5"/>
                </a:lnTo>
                <a:lnTo>
                  <a:pt x="2025" y="13"/>
                </a:lnTo>
                <a:lnTo>
                  <a:pt x="1901" y="28"/>
                </a:lnTo>
                <a:lnTo>
                  <a:pt x="1752" y="50"/>
                </a:lnTo>
                <a:lnTo>
                  <a:pt x="1590" y="79"/>
                </a:lnTo>
                <a:lnTo>
                  <a:pt x="1433" y="118"/>
                </a:lnTo>
                <a:lnTo>
                  <a:pt x="1310" y="155"/>
                </a:lnTo>
                <a:lnTo>
                  <a:pt x="1173" y="201"/>
                </a:lnTo>
                <a:lnTo>
                  <a:pt x="1030" y="257"/>
                </a:lnTo>
                <a:lnTo>
                  <a:pt x="927" y="309"/>
                </a:lnTo>
                <a:lnTo>
                  <a:pt x="825" y="362"/>
                </a:lnTo>
                <a:lnTo>
                  <a:pt x="718" y="424"/>
                </a:lnTo>
                <a:lnTo>
                  <a:pt x="623" y="483"/>
                </a:lnTo>
                <a:lnTo>
                  <a:pt x="544" y="544"/>
                </a:lnTo>
                <a:lnTo>
                  <a:pt x="461" y="611"/>
                </a:lnTo>
                <a:lnTo>
                  <a:pt x="387" y="677"/>
                </a:lnTo>
                <a:lnTo>
                  <a:pt x="312" y="749"/>
                </a:lnTo>
                <a:lnTo>
                  <a:pt x="253" y="823"/>
                </a:lnTo>
                <a:lnTo>
                  <a:pt x="196" y="901"/>
                </a:lnTo>
                <a:lnTo>
                  <a:pt x="144" y="982"/>
                </a:lnTo>
                <a:lnTo>
                  <a:pt x="100" y="1071"/>
                </a:lnTo>
                <a:lnTo>
                  <a:pt x="61" y="1155"/>
                </a:lnTo>
                <a:lnTo>
                  <a:pt x="35" y="1242"/>
                </a:lnTo>
                <a:lnTo>
                  <a:pt x="14" y="1342"/>
                </a:lnTo>
                <a:lnTo>
                  <a:pt x="5" y="1425"/>
                </a:lnTo>
                <a:lnTo>
                  <a:pt x="0" y="1508"/>
                </a:lnTo>
                <a:lnTo>
                  <a:pt x="5" y="1595"/>
                </a:lnTo>
                <a:lnTo>
                  <a:pt x="24" y="1695"/>
                </a:lnTo>
                <a:lnTo>
                  <a:pt x="49" y="1799"/>
                </a:lnTo>
                <a:lnTo>
                  <a:pt x="83" y="1886"/>
                </a:lnTo>
                <a:lnTo>
                  <a:pt x="121" y="1975"/>
                </a:lnTo>
                <a:lnTo>
                  <a:pt x="165" y="2047"/>
                </a:lnTo>
                <a:lnTo>
                  <a:pt x="223" y="2125"/>
                </a:lnTo>
                <a:lnTo>
                  <a:pt x="275" y="2197"/>
                </a:lnTo>
                <a:lnTo>
                  <a:pt x="347" y="2280"/>
                </a:lnTo>
                <a:lnTo>
                  <a:pt x="431" y="2362"/>
                </a:lnTo>
                <a:lnTo>
                  <a:pt x="518" y="2430"/>
                </a:lnTo>
                <a:lnTo>
                  <a:pt x="599" y="2495"/>
                </a:lnTo>
                <a:lnTo>
                  <a:pt x="692" y="2558"/>
                </a:lnTo>
                <a:lnTo>
                  <a:pt x="787" y="2617"/>
                </a:lnTo>
                <a:lnTo>
                  <a:pt x="869" y="2660"/>
                </a:lnTo>
                <a:lnTo>
                  <a:pt x="972" y="2714"/>
                </a:lnTo>
                <a:lnTo>
                  <a:pt x="1084" y="2758"/>
                </a:lnTo>
                <a:lnTo>
                  <a:pt x="1173" y="2792"/>
                </a:lnTo>
                <a:lnTo>
                  <a:pt x="1266" y="2821"/>
                </a:lnTo>
                <a:lnTo>
                  <a:pt x="1353" y="2843"/>
                </a:lnTo>
                <a:lnTo>
                  <a:pt x="1440" y="2860"/>
                </a:lnTo>
                <a:lnTo>
                  <a:pt x="1570" y="2880"/>
                </a:lnTo>
                <a:lnTo>
                  <a:pt x="1669" y="2888"/>
                </a:lnTo>
                <a:lnTo>
                  <a:pt x="1771" y="2891"/>
                </a:lnTo>
                <a:lnTo>
                  <a:pt x="1865" y="2888"/>
                </a:lnTo>
                <a:lnTo>
                  <a:pt x="1990" y="2877"/>
                </a:lnTo>
                <a:lnTo>
                  <a:pt x="2112" y="2858"/>
                </a:lnTo>
                <a:lnTo>
                  <a:pt x="2222" y="2830"/>
                </a:lnTo>
                <a:lnTo>
                  <a:pt x="2312" y="2797"/>
                </a:lnTo>
                <a:lnTo>
                  <a:pt x="2414" y="2758"/>
                </a:lnTo>
                <a:lnTo>
                  <a:pt x="2494" y="2714"/>
                </a:lnTo>
                <a:lnTo>
                  <a:pt x="2578" y="2664"/>
                </a:lnTo>
                <a:lnTo>
                  <a:pt x="2650" y="2606"/>
                </a:lnTo>
                <a:lnTo>
                  <a:pt x="2718" y="2543"/>
                </a:lnTo>
                <a:lnTo>
                  <a:pt x="2770" y="2476"/>
                </a:lnTo>
                <a:lnTo>
                  <a:pt x="2807" y="2401"/>
                </a:lnTo>
                <a:lnTo>
                  <a:pt x="2839" y="2323"/>
                </a:lnTo>
                <a:lnTo>
                  <a:pt x="2856" y="2243"/>
                </a:lnTo>
                <a:lnTo>
                  <a:pt x="2859" y="2160"/>
                </a:lnTo>
                <a:lnTo>
                  <a:pt x="2842" y="2068"/>
                </a:lnTo>
                <a:lnTo>
                  <a:pt x="2813" y="1988"/>
                </a:lnTo>
                <a:lnTo>
                  <a:pt x="2763" y="1911"/>
                </a:lnTo>
                <a:lnTo>
                  <a:pt x="2708" y="1839"/>
                </a:lnTo>
                <a:lnTo>
                  <a:pt x="2639" y="1775"/>
                </a:lnTo>
                <a:lnTo>
                  <a:pt x="2552" y="1697"/>
                </a:lnTo>
                <a:lnTo>
                  <a:pt x="2448" y="1623"/>
                </a:lnTo>
              </a:path>
            </a:pathLst>
          </a:custGeom>
          <a:solidFill>
            <a:srgbClr val="FFFF0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8196" name="Freeform 14"/>
          <p:cNvSpPr>
            <a:spLocks/>
          </p:cNvSpPr>
          <p:nvPr/>
        </p:nvSpPr>
        <p:spPr bwMode="auto">
          <a:xfrm>
            <a:off x="3633788" y="2514600"/>
            <a:ext cx="3525837" cy="3576638"/>
          </a:xfrm>
          <a:custGeom>
            <a:avLst/>
            <a:gdLst>
              <a:gd name="T0" fmla="*/ 752747 w 2979"/>
              <a:gd name="T1" fmla="*/ 1648568 h 2892"/>
              <a:gd name="T2" fmla="*/ 1161076 w 2979"/>
              <a:gd name="T3" fmla="*/ 1853866 h 2892"/>
              <a:gd name="T4" fmla="*/ 1407258 w 2979"/>
              <a:gd name="T5" fmla="*/ 2031956 h 2892"/>
              <a:gd name="T6" fmla="*/ 1577691 w 2979"/>
              <a:gd name="T7" fmla="*/ 2278066 h 2892"/>
              <a:gd name="T8" fmla="*/ 1655806 w 2979"/>
              <a:gd name="T9" fmla="*/ 2496968 h 2892"/>
              <a:gd name="T10" fmla="*/ 1651072 w 2979"/>
              <a:gd name="T11" fmla="*/ 2689899 h 2892"/>
              <a:gd name="T12" fmla="*/ 1557570 w 2979"/>
              <a:gd name="T13" fmla="*/ 2929826 h 2892"/>
              <a:gd name="T14" fmla="*/ 1380036 w 2979"/>
              <a:gd name="T15" fmla="*/ 3141307 h 2892"/>
              <a:gd name="T16" fmla="*/ 1122019 w 2979"/>
              <a:gd name="T17" fmla="*/ 3329291 h 2892"/>
              <a:gd name="T18" fmla="*/ 885306 w 2979"/>
              <a:gd name="T19" fmla="*/ 3435650 h 2892"/>
              <a:gd name="T20" fmla="*/ 627289 w 2979"/>
              <a:gd name="T21" fmla="*/ 3499960 h 2892"/>
              <a:gd name="T22" fmla="*/ 388209 w 2979"/>
              <a:gd name="T23" fmla="*/ 3518511 h 2892"/>
              <a:gd name="T24" fmla="*/ 0 w 2979"/>
              <a:gd name="T25" fmla="*/ 3507381 h 2892"/>
              <a:gd name="T26" fmla="*/ 351518 w 2979"/>
              <a:gd name="T27" fmla="*/ 3555614 h 2892"/>
              <a:gd name="T28" fmla="*/ 679366 w 2979"/>
              <a:gd name="T29" fmla="*/ 3575401 h 2892"/>
              <a:gd name="T30" fmla="*/ 966972 w 2979"/>
              <a:gd name="T31" fmla="*/ 3569218 h 2892"/>
              <a:gd name="T32" fmla="*/ 1275882 w 2979"/>
              <a:gd name="T33" fmla="*/ 3540773 h 2892"/>
              <a:gd name="T34" fmla="*/ 1642787 w 2979"/>
              <a:gd name="T35" fmla="*/ 3477699 h 2892"/>
              <a:gd name="T36" fmla="*/ 1975368 w 2979"/>
              <a:gd name="T37" fmla="*/ 3383707 h 2892"/>
              <a:gd name="T38" fmla="*/ 2305583 w 2979"/>
              <a:gd name="T39" fmla="*/ 3257560 h 2892"/>
              <a:gd name="T40" fmla="*/ 2549397 w 2979"/>
              <a:gd name="T41" fmla="*/ 3128940 h 2892"/>
              <a:gd name="T42" fmla="*/ 2788477 w 2979"/>
              <a:gd name="T43" fmla="*/ 2978058 h 2892"/>
              <a:gd name="T44" fmla="*/ 2979030 w 2979"/>
              <a:gd name="T45" fmla="*/ 2819756 h 2892"/>
              <a:gd name="T46" fmla="*/ 3155381 w 2979"/>
              <a:gd name="T47" fmla="*/ 2649087 h 2892"/>
              <a:gd name="T48" fmla="*/ 3292675 w 2979"/>
              <a:gd name="T49" fmla="*/ 2461103 h 2892"/>
              <a:gd name="T50" fmla="*/ 3406297 w 2979"/>
              <a:gd name="T51" fmla="*/ 2250858 h 2892"/>
              <a:gd name="T52" fmla="*/ 3484412 w 2979"/>
              <a:gd name="T53" fmla="*/ 2039376 h 2892"/>
              <a:gd name="T54" fmla="*/ 3519919 w 2979"/>
              <a:gd name="T55" fmla="*/ 1813054 h 2892"/>
              <a:gd name="T56" fmla="*/ 3519919 w 2979"/>
              <a:gd name="T57" fmla="*/ 1602809 h 2892"/>
              <a:gd name="T58" fmla="*/ 3467842 w 2979"/>
              <a:gd name="T59" fmla="*/ 1350515 h 2892"/>
              <a:gd name="T60" fmla="*/ 3382626 w 2979"/>
              <a:gd name="T61" fmla="*/ 1132849 h 2892"/>
              <a:gd name="T62" fmla="*/ 3261902 w 2979"/>
              <a:gd name="T63" fmla="*/ 947339 h 2892"/>
              <a:gd name="T64" fmla="*/ 3115140 w 2979"/>
              <a:gd name="T65" fmla="*/ 755645 h 2892"/>
              <a:gd name="T66" fmla="*/ 2912751 w 2979"/>
              <a:gd name="T67" fmla="*/ 570135 h 2892"/>
              <a:gd name="T68" fmla="*/ 2706811 w 2979"/>
              <a:gd name="T69" fmla="*/ 411833 h 2892"/>
              <a:gd name="T70" fmla="*/ 2497320 w 2979"/>
              <a:gd name="T71" fmla="*/ 285686 h 2892"/>
              <a:gd name="T72" fmla="*/ 2242854 w 2979"/>
              <a:gd name="T73" fmla="*/ 164486 h 2892"/>
              <a:gd name="T74" fmla="*/ 2027445 w 2979"/>
              <a:gd name="T75" fmla="*/ 86571 h 2892"/>
              <a:gd name="T76" fmla="*/ 1821505 w 2979"/>
              <a:gd name="T77" fmla="*/ 38339 h 2892"/>
              <a:gd name="T78" fmla="*/ 1550469 w 2979"/>
              <a:gd name="T79" fmla="*/ 3710 h 2892"/>
              <a:gd name="T80" fmla="*/ 1318490 w 2979"/>
              <a:gd name="T81" fmla="*/ 3710 h 2892"/>
              <a:gd name="T82" fmla="*/ 1024966 w 2979"/>
              <a:gd name="T83" fmla="*/ 40812 h 2892"/>
              <a:gd name="T84" fmla="*/ 789437 w 2979"/>
              <a:gd name="T85" fmla="*/ 116253 h 2892"/>
              <a:gd name="T86" fmla="*/ 574029 w 2979"/>
              <a:gd name="T87" fmla="*/ 218902 h 2892"/>
              <a:gd name="T88" fmla="*/ 388209 w 2979"/>
              <a:gd name="T89" fmla="*/ 352470 h 2892"/>
              <a:gd name="T90" fmla="*/ 247365 w 2979"/>
              <a:gd name="T91" fmla="*/ 513245 h 2892"/>
              <a:gd name="T92" fmla="*/ 165699 w 2979"/>
              <a:gd name="T93" fmla="*/ 702466 h 2892"/>
              <a:gd name="T94" fmla="*/ 142028 w 2979"/>
              <a:gd name="T95" fmla="*/ 904053 h 2892"/>
              <a:gd name="T96" fmla="*/ 195288 w 2979"/>
              <a:gd name="T97" fmla="*/ 1116772 h 2892"/>
              <a:gd name="T98" fmla="*/ 319562 w 2979"/>
              <a:gd name="T99" fmla="*/ 1301045 h 2892"/>
              <a:gd name="T100" fmla="*/ 505382 w 2979"/>
              <a:gd name="T101" fmla="*/ 1476662 h 28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979" h="2892">
                <a:moveTo>
                  <a:pt x="530" y="1268"/>
                </a:moveTo>
                <a:lnTo>
                  <a:pt x="636" y="1333"/>
                </a:lnTo>
                <a:lnTo>
                  <a:pt x="745" y="1388"/>
                </a:lnTo>
                <a:lnTo>
                  <a:pt x="981" y="1499"/>
                </a:lnTo>
                <a:lnTo>
                  <a:pt x="1101" y="1571"/>
                </a:lnTo>
                <a:lnTo>
                  <a:pt x="1189" y="1643"/>
                </a:lnTo>
                <a:lnTo>
                  <a:pt x="1282" y="1754"/>
                </a:lnTo>
                <a:lnTo>
                  <a:pt x="1333" y="1842"/>
                </a:lnTo>
                <a:lnTo>
                  <a:pt x="1382" y="1934"/>
                </a:lnTo>
                <a:lnTo>
                  <a:pt x="1399" y="2019"/>
                </a:lnTo>
                <a:lnTo>
                  <a:pt x="1402" y="2103"/>
                </a:lnTo>
                <a:lnTo>
                  <a:pt x="1395" y="2175"/>
                </a:lnTo>
                <a:lnTo>
                  <a:pt x="1368" y="2275"/>
                </a:lnTo>
                <a:lnTo>
                  <a:pt x="1316" y="2369"/>
                </a:lnTo>
                <a:lnTo>
                  <a:pt x="1252" y="2452"/>
                </a:lnTo>
                <a:lnTo>
                  <a:pt x="1166" y="2540"/>
                </a:lnTo>
                <a:lnTo>
                  <a:pt x="1043" y="2630"/>
                </a:lnTo>
                <a:lnTo>
                  <a:pt x="948" y="2692"/>
                </a:lnTo>
                <a:lnTo>
                  <a:pt x="849" y="2740"/>
                </a:lnTo>
                <a:lnTo>
                  <a:pt x="748" y="2778"/>
                </a:lnTo>
                <a:lnTo>
                  <a:pt x="643" y="2808"/>
                </a:lnTo>
                <a:lnTo>
                  <a:pt x="530" y="2830"/>
                </a:lnTo>
                <a:lnTo>
                  <a:pt x="410" y="2841"/>
                </a:lnTo>
                <a:lnTo>
                  <a:pt x="328" y="2845"/>
                </a:lnTo>
                <a:lnTo>
                  <a:pt x="233" y="2847"/>
                </a:lnTo>
                <a:lnTo>
                  <a:pt x="0" y="2836"/>
                </a:lnTo>
                <a:lnTo>
                  <a:pt x="171" y="2862"/>
                </a:lnTo>
                <a:lnTo>
                  <a:pt x="297" y="2875"/>
                </a:lnTo>
                <a:lnTo>
                  <a:pt x="435" y="2886"/>
                </a:lnTo>
                <a:lnTo>
                  <a:pt x="574" y="2891"/>
                </a:lnTo>
                <a:lnTo>
                  <a:pt x="694" y="2891"/>
                </a:lnTo>
                <a:lnTo>
                  <a:pt x="817" y="2886"/>
                </a:lnTo>
                <a:lnTo>
                  <a:pt x="954" y="2878"/>
                </a:lnTo>
                <a:lnTo>
                  <a:pt x="1078" y="2863"/>
                </a:lnTo>
                <a:lnTo>
                  <a:pt x="1227" y="2841"/>
                </a:lnTo>
                <a:lnTo>
                  <a:pt x="1388" y="2812"/>
                </a:lnTo>
                <a:lnTo>
                  <a:pt x="1545" y="2773"/>
                </a:lnTo>
                <a:lnTo>
                  <a:pt x="1669" y="2736"/>
                </a:lnTo>
                <a:lnTo>
                  <a:pt x="1805" y="2690"/>
                </a:lnTo>
                <a:lnTo>
                  <a:pt x="1948" y="2634"/>
                </a:lnTo>
                <a:lnTo>
                  <a:pt x="2052" y="2582"/>
                </a:lnTo>
                <a:lnTo>
                  <a:pt x="2154" y="2530"/>
                </a:lnTo>
                <a:lnTo>
                  <a:pt x="2260" y="2467"/>
                </a:lnTo>
                <a:lnTo>
                  <a:pt x="2356" y="2408"/>
                </a:lnTo>
                <a:lnTo>
                  <a:pt x="2434" y="2347"/>
                </a:lnTo>
                <a:lnTo>
                  <a:pt x="2517" y="2280"/>
                </a:lnTo>
                <a:lnTo>
                  <a:pt x="2591" y="2214"/>
                </a:lnTo>
                <a:lnTo>
                  <a:pt x="2666" y="2142"/>
                </a:lnTo>
                <a:lnTo>
                  <a:pt x="2726" y="2068"/>
                </a:lnTo>
                <a:lnTo>
                  <a:pt x="2782" y="1990"/>
                </a:lnTo>
                <a:lnTo>
                  <a:pt x="2834" y="1909"/>
                </a:lnTo>
                <a:lnTo>
                  <a:pt x="2878" y="1820"/>
                </a:lnTo>
                <a:lnTo>
                  <a:pt x="2917" y="1736"/>
                </a:lnTo>
                <a:lnTo>
                  <a:pt x="2944" y="1649"/>
                </a:lnTo>
                <a:lnTo>
                  <a:pt x="2964" y="1549"/>
                </a:lnTo>
                <a:lnTo>
                  <a:pt x="2974" y="1466"/>
                </a:lnTo>
                <a:lnTo>
                  <a:pt x="2978" y="1383"/>
                </a:lnTo>
                <a:lnTo>
                  <a:pt x="2974" y="1296"/>
                </a:lnTo>
                <a:lnTo>
                  <a:pt x="2955" y="1196"/>
                </a:lnTo>
                <a:lnTo>
                  <a:pt x="2930" y="1092"/>
                </a:lnTo>
                <a:lnTo>
                  <a:pt x="2895" y="1005"/>
                </a:lnTo>
                <a:lnTo>
                  <a:pt x="2858" y="916"/>
                </a:lnTo>
                <a:lnTo>
                  <a:pt x="2814" y="844"/>
                </a:lnTo>
                <a:lnTo>
                  <a:pt x="2756" y="766"/>
                </a:lnTo>
                <a:lnTo>
                  <a:pt x="2704" y="694"/>
                </a:lnTo>
                <a:lnTo>
                  <a:pt x="2632" y="611"/>
                </a:lnTo>
                <a:lnTo>
                  <a:pt x="2547" y="529"/>
                </a:lnTo>
                <a:lnTo>
                  <a:pt x="2461" y="461"/>
                </a:lnTo>
                <a:lnTo>
                  <a:pt x="2379" y="396"/>
                </a:lnTo>
                <a:lnTo>
                  <a:pt x="2287" y="333"/>
                </a:lnTo>
                <a:lnTo>
                  <a:pt x="2191" y="274"/>
                </a:lnTo>
                <a:lnTo>
                  <a:pt x="2110" y="231"/>
                </a:lnTo>
                <a:lnTo>
                  <a:pt x="2006" y="177"/>
                </a:lnTo>
                <a:lnTo>
                  <a:pt x="1895" y="133"/>
                </a:lnTo>
                <a:lnTo>
                  <a:pt x="1805" y="99"/>
                </a:lnTo>
                <a:lnTo>
                  <a:pt x="1713" y="70"/>
                </a:lnTo>
                <a:lnTo>
                  <a:pt x="1625" y="48"/>
                </a:lnTo>
                <a:lnTo>
                  <a:pt x="1539" y="31"/>
                </a:lnTo>
                <a:lnTo>
                  <a:pt x="1409" y="11"/>
                </a:lnTo>
                <a:lnTo>
                  <a:pt x="1310" y="3"/>
                </a:lnTo>
                <a:lnTo>
                  <a:pt x="1208" y="0"/>
                </a:lnTo>
                <a:lnTo>
                  <a:pt x="1114" y="3"/>
                </a:lnTo>
                <a:lnTo>
                  <a:pt x="988" y="14"/>
                </a:lnTo>
                <a:lnTo>
                  <a:pt x="866" y="33"/>
                </a:lnTo>
                <a:lnTo>
                  <a:pt x="756" y="61"/>
                </a:lnTo>
                <a:lnTo>
                  <a:pt x="667" y="94"/>
                </a:lnTo>
                <a:lnTo>
                  <a:pt x="565" y="133"/>
                </a:lnTo>
                <a:lnTo>
                  <a:pt x="485" y="177"/>
                </a:lnTo>
                <a:lnTo>
                  <a:pt x="400" y="227"/>
                </a:lnTo>
                <a:lnTo>
                  <a:pt x="328" y="285"/>
                </a:lnTo>
                <a:lnTo>
                  <a:pt x="261" y="348"/>
                </a:lnTo>
                <a:lnTo>
                  <a:pt x="209" y="415"/>
                </a:lnTo>
                <a:lnTo>
                  <a:pt x="171" y="490"/>
                </a:lnTo>
                <a:lnTo>
                  <a:pt x="140" y="568"/>
                </a:lnTo>
                <a:lnTo>
                  <a:pt x="123" y="648"/>
                </a:lnTo>
                <a:lnTo>
                  <a:pt x="120" y="731"/>
                </a:lnTo>
                <a:lnTo>
                  <a:pt x="137" y="823"/>
                </a:lnTo>
                <a:lnTo>
                  <a:pt x="165" y="903"/>
                </a:lnTo>
                <a:lnTo>
                  <a:pt x="215" y="980"/>
                </a:lnTo>
                <a:lnTo>
                  <a:pt x="270" y="1052"/>
                </a:lnTo>
                <a:lnTo>
                  <a:pt x="339" y="1116"/>
                </a:lnTo>
                <a:lnTo>
                  <a:pt x="427" y="1194"/>
                </a:lnTo>
                <a:lnTo>
                  <a:pt x="530" y="1268"/>
                </a:lnTo>
              </a:path>
            </a:pathLst>
          </a:custGeom>
          <a:solidFill>
            <a:srgbClr val="FCFEB9"/>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R"/>
          </a:p>
        </p:txBody>
      </p:sp>
      <p:sp>
        <p:nvSpPr>
          <p:cNvPr id="8197" name="Rectangle 15"/>
          <p:cNvSpPr>
            <a:spLocks noChangeArrowheads="1"/>
          </p:cNvSpPr>
          <p:nvPr/>
        </p:nvSpPr>
        <p:spPr bwMode="auto">
          <a:xfrm>
            <a:off x="2503488" y="3238500"/>
            <a:ext cx="1420812" cy="333375"/>
          </a:xfrm>
          <a:prstGeom prst="rect">
            <a:avLst/>
          </a:prstGeom>
          <a:noFill/>
          <a:ln>
            <a:noFill/>
          </a:ln>
          <a:effectLst/>
          <a:extLst>
            <a:ext uri="{909E8E84-426E-40DD-AFC4-6F175D3DCCD1}">
              <a14:hiddenFill xmlns:a14="http://schemas.microsoft.com/office/drawing/2010/main">
                <a:solidFill>
                  <a:srgbClr val="FCFEB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107763" dir="2700000" algn="ctr" rotWithShape="0">
                    <a:srgbClr val="474747"/>
                  </a:outerShdw>
                </a:effectLst>
              </a14:hiddenEffects>
            </a:ext>
          </a:extLst>
        </p:spPr>
        <p:txBody>
          <a:bodyPr lIns="90488" tIns="44450" rIns="90488" bIns="44450" anchor="ctr">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50000"/>
              </a:spcBef>
              <a:buSzTx/>
              <a:buFontTx/>
              <a:buNone/>
            </a:pPr>
            <a:r>
              <a:rPr lang="es-ES_tradnl" altLang="es-CR" sz="1600" b="1"/>
              <a:t>EXTERNO</a:t>
            </a:r>
          </a:p>
        </p:txBody>
      </p:sp>
      <p:sp>
        <p:nvSpPr>
          <p:cNvPr id="8198" name="Rectangle 16"/>
          <p:cNvSpPr>
            <a:spLocks noChangeArrowheads="1"/>
          </p:cNvSpPr>
          <p:nvPr/>
        </p:nvSpPr>
        <p:spPr bwMode="auto">
          <a:xfrm>
            <a:off x="4572000" y="3248025"/>
            <a:ext cx="2079625" cy="333375"/>
          </a:xfrm>
          <a:prstGeom prst="rect">
            <a:avLst/>
          </a:prstGeom>
          <a:noFill/>
          <a:ln>
            <a:noFill/>
          </a:ln>
          <a:effectLst/>
          <a:extLst>
            <a:ext uri="{909E8E84-426E-40DD-AFC4-6F175D3DCCD1}">
              <a14:hiddenFill xmlns:a14="http://schemas.microsoft.com/office/drawing/2010/main">
                <a:solidFill>
                  <a:srgbClr val="FCFEB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107763" dir="2700000" algn="ctr" rotWithShape="0">
                    <a:srgbClr val="474747"/>
                  </a:outerShdw>
                </a:effectLst>
              </a14:hiddenEffects>
            </a:ext>
          </a:extLst>
        </p:spPr>
        <p:txBody>
          <a:bodyPr lIns="90488" tIns="44450" rIns="90488" bIns="44450" anchor="ctr">
            <a:spAutoFit/>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50000"/>
              </a:spcBef>
              <a:buSzTx/>
              <a:buFontTx/>
              <a:buNone/>
            </a:pPr>
            <a:r>
              <a:rPr lang="es-ES_tradnl" altLang="es-CR" sz="1400" b="1"/>
              <a:t> </a:t>
            </a:r>
            <a:r>
              <a:rPr lang="es-ES_tradnl" altLang="es-CR" sz="1600" b="1"/>
              <a:t>INTERNO</a:t>
            </a:r>
          </a:p>
        </p:txBody>
      </p:sp>
      <p:sp>
        <p:nvSpPr>
          <p:cNvPr id="8199" name="Text Box 17"/>
          <p:cNvSpPr txBox="1">
            <a:spLocks noChangeArrowheads="1"/>
          </p:cNvSpPr>
          <p:nvPr/>
        </p:nvSpPr>
        <p:spPr bwMode="auto">
          <a:xfrm>
            <a:off x="6629400" y="2057400"/>
            <a:ext cx="22034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r">
              <a:spcBef>
                <a:spcPct val="0"/>
              </a:spcBef>
              <a:buClr>
                <a:schemeClr val="tx1"/>
              </a:buClr>
              <a:buSzTx/>
              <a:buFont typeface="Wingdings" panose="05000000000000000000" pitchFamily="2" charset="2"/>
              <a:buChar char="§"/>
            </a:pPr>
            <a:r>
              <a:rPr lang="es-CR" altLang="es-CR" sz="2000"/>
              <a:t>Administración</a:t>
            </a:r>
          </a:p>
          <a:p>
            <a:pPr algn="r">
              <a:spcBef>
                <a:spcPct val="0"/>
              </a:spcBef>
              <a:buClr>
                <a:schemeClr val="tx1"/>
              </a:buClr>
              <a:buSzTx/>
              <a:buFont typeface="Wingdings" panose="05000000000000000000" pitchFamily="2" charset="2"/>
              <a:buChar char="§"/>
            </a:pPr>
            <a:r>
              <a:rPr lang="es-CR" altLang="es-CR" sz="2000"/>
              <a:t>Auditoría Interna </a:t>
            </a:r>
            <a:endParaRPr lang="es-ES" altLang="es-CR" sz="2000"/>
          </a:p>
        </p:txBody>
      </p:sp>
      <p:sp>
        <p:nvSpPr>
          <p:cNvPr id="8200" name="Text Box 18"/>
          <p:cNvSpPr txBox="1">
            <a:spLocks noChangeArrowheads="1"/>
          </p:cNvSpPr>
          <p:nvPr/>
        </p:nvSpPr>
        <p:spPr bwMode="auto">
          <a:xfrm>
            <a:off x="0" y="1905000"/>
            <a:ext cx="46482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Clr>
                <a:schemeClr val="tx1"/>
              </a:buClr>
              <a:buSzTx/>
              <a:buFont typeface="Wingdings" panose="05000000000000000000" pitchFamily="2" charset="2"/>
              <a:buChar char="§"/>
            </a:pPr>
            <a:r>
              <a:rPr lang="es-CR" altLang="es-CR" sz="2000"/>
              <a:t>Contraloría General de la República</a:t>
            </a:r>
          </a:p>
          <a:p>
            <a:pPr>
              <a:spcBef>
                <a:spcPct val="0"/>
              </a:spcBef>
              <a:buClr>
                <a:schemeClr val="tx1"/>
              </a:buClr>
              <a:buSzTx/>
              <a:buFont typeface="Wingdings" panose="05000000000000000000" pitchFamily="2" charset="2"/>
              <a:buChar char="§"/>
            </a:pPr>
            <a:r>
              <a:rPr lang="es-CR" altLang="es-CR" sz="2000"/>
              <a:t>Órganos de control</a:t>
            </a:r>
          </a:p>
          <a:p>
            <a:pPr>
              <a:spcBef>
                <a:spcPct val="0"/>
              </a:spcBef>
              <a:buClr>
                <a:schemeClr val="tx1"/>
              </a:buClr>
              <a:buSzTx/>
              <a:buFont typeface="Wingdings" panose="05000000000000000000" pitchFamily="2" charset="2"/>
              <a:buChar char="§"/>
            </a:pPr>
            <a:r>
              <a:rPr lang="es-CR" altLang="es-CR" sz="2000"/>
              <a:t>Sociedad</a:t>
            </a:r>
            <a:endParaRPr lang="es-ES" altLang="es-CR" sz="2000"/>
          </a:p>
        </p:txBody>
      </p:sp>
      <p:sp>
        <p:nvSpPr>
          <p:cNvPr id="8201" name="Text Box 19"/>
          <p:cNvSpPr txBox="1">
            <a:spLocks noChangeArrowheads="1"/>
          </p:cNvSpPr>
          <p:nvPr/>
        </p:nvSpPr>
        <p:spPr bwMode="auto">
          <a:xfrm>
            <a:off x="2312988" y="3810000"/>
            <a:ext cx="2454275"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90500" indent="-190500" defTabSz="762000">
              <a:spcBef>
                <a:spcPct val="20000"/>
              </a:spcBef>
              <a:buSzPct val="100000"/>
              <a:buChar char="•"/>
              <a:defRPr sz="3200">
                <a:solidFill>
                  <a:schemeClr val="tx1"/>
                </a:solidFill>
                <a:latin typeface="Times New Roman" panose="02020603050405020304" pitchFamily="18" charset="0"/>
              </a:defRPr>
            </a:lvl1pPr>
            <a:lvl2pPr marL="766763"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 typeface="Wingdings" panose="05000000000000000000" pitchFamily="2" charset="2"/>
              <a:buChar char="§"/>
            </a:pPr>
            <a:r>
              <a:rPr lang="es-CR" altLang="es-CR" sz="1400" i="1"/>
              <a:t>Fuera - por otros.</a:t>
            </a:r>
          </a:p>
          <a:p>
            <a:pPr>
              <a:spcBef>
                <a:spcPct val="0"/>
              </a:spcBef>
              <a:buSzTx/>
              <a:buFont typeface="Wingdings" panose="05000000000000000000" pitchFamily="2" charset="2"/>
              <a:buChar char="§"/>
            </a:pPr>
            <a:r>
              <a:rPr lang="es-CR" altLang="es-CR" sz="1400" i="1"/>
              <a:t>Garantía a la sociedad</a:t>
            </a:r>
          </a:p>
          <a:p>
            <a:pPr>
              <a:spcBef>
                <a:spcPct val="0"/>
              </a:spcBef>
              <a:buSzTx/>
              <a:buFont typeface="Wingdings" panose="05000000000000000000" pitchFamily="2" charset="2"/>
              <a:buChar char="§"/>
            </a:pPr>
            <a:r>
              <a:rPr lang="es-CR" altLang="es-CR" sz="1400" i="1"/>
              <a:t>Motivación constitucional, jurídica, política y social.</a:t>
            </a:r>
          </a:p>
          <a:p>
            <a:pPr>
              <a:spcBef>
                <a:spcPct val="0"/>
              </a:spcBef>
              <a:buSzTx/>
              <a:buFont typeface="Wingdings" panose="05000000000000000000" pitchFamily="2" charset="2"/>
              <a:buChar char="§"/>
            </a:pPr>
            <a:r>
              <a:rPr lang="es-CR" altLang="es-CR" sz="1400" i="1"/>
              <a:t>Transparencia, legalidad, eficiencia en la gestión</a:t>
            </a:r>
            <a:endParaRPr lang="es-ES" altLang="es-CR" sz="1400" i="1"/>
          </a:p>
        </p:txBody>
      </p:sp>
      <p:sp>
        <p:nvSpPr>
          <p:cNvPr id="8202" name="Text Box 20"/>
          <p:cNvSpPr txBox="1">
            <a:spLocks noChangeArrowheads="1"/>
          </p:cNvSpPr>
          <p:nvPr/>
        </p:nvSpPr>
        <p:spPr bwMode="auto">
          <a:xfrm>
            <a:off x="5264150" y="3676650"/>
            <a:ext cx="2203450"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defTabSz="762000">
              <a:spcBef>
                <a:spcPct val="20000"/>
              </a:spcBef>
              <a:buSzPct val="100000"/>
              <a:buChar char="•"/>
              <a:defRPr sz="3200">
                <a:solidFill>
                  <a:schemeClr val="tx1"/>
                </a:solidFill>
                <a:latin typeface="Times New Roman" panose="02020603050405020304" pitchFamily="18" charset="0"/>
              </a:defRPr>
            </a:lvl1pPr>
            <a:lvl2pPr marL="766763"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 typeface="Wingdings" panose="05000000000000000000" pitchFamily="2" charset="2"/>
              <a:buChar char="§"/>
            </a:pPr>
            <a:r>
              <a:rPr lang="es-CR" altLang="es-CR" sz="1400" i="1"/>
              <a:t>Dentro</a:t>
            </a:r>
          </a:p>
          <a:p>
            <a:pPr>
              <a:spcBef>
                <a:spcPct val="0"/>
              </a:spcBef>
              <a:buSzTx/>
              <a:buFont typeface="Wingdings" panose="05000000000000000000" pitchFamily="2" charset="2"/>
              <a:buChar char="§"/>
            </a:pPr>
            <a:r>
              <a:rPr lang="es-CR" altLang="es-CR" sz="1400" i="1"/>
              <a:t>Por todos</a:t>
            </a:r>
          </a:p>
          <a:p>
            <a:pPr>
              <a:spcBef>
                <a:spcPct val="0"/>
              </a:spcBef>
              <a:buSzTx/>
              <a:buFont typeface="Wingdings" panose="05000000000000000000" pitchFamily="2" charset="2"/>
              <a:buChar char="§"/>
            </a:pPr>
            <a:r>
              <a:rPr lang="es-CR" altLang="es-CR" sz="1400" i="1"/>
              <a:t>Máxima autoridad</a:t>
            </a:r>
            <a:br>
              <a:rPr lang="es-CR" altLang="es-CR" sz="1400" i="1"/>
            </a:br>
            <a:r>
              <a:rPr lang="es-CR" altLang="es-CR" sz="1400" i="1"/>
              <a:t>- responsable</a:t>
            </a:r>
          </a:p>
          <a:p>
            <a:pPr>
              <a:spcBef>
                <a:spcPct val="0"/>
              </a:spcBef>
              <a:buSzTx/>
              <a:buFont typeface="Wingdings" panose="05000000000000000000" pitchFamily="2" charset="2"/>
              <a:buChar char="§"/>
            </a:pPr>
            <a:r>
              <a:rPr lang="es-CR" altLang="es-CR" sz="1400" i="1"/>
              <a:t>Proceso interno</a:t>
            </a:r>
          </a:p>
          <a:p>
            <a:pPr>
              <a:spcBef>
                <a:spcPct val="0"/>
              </a:spcBef>
              <a:buSzTx/>
              <a:buFont typeface="Wingdings" panose="05000000000000000000" pitchFamily="2" charset="2"/>
              <a:buChar char="§"/>
            </a:pPr>
            <a:r>
              <a:rPr lang="es-CR" altLang="es-CR" sz="1400" i="1"/>
              <a:t>Logro de objetivos institucionales</a:t>
            </a:r>
            <a:endParaRPr lang="es-ES" altLang="es-CR" sz="1400" i="1"/>
          </a:p>
        </p:txBody>
      </p:sp>
      <p:sp>
        <p:nvSpPr>
          <p:cNvPr id="8203" name="Line 22"/>
          <p:cNvSpPr>
            <a:spLocks noChangeShapeType="1"/>
          </p:cNvSpPr>
          <p:nvPr/>
        </p:nvSpPr>
        <p:spPr bwMode="auto">
          <a:xfrm>
            <a:off x="1116013" y="1143000"/>
            <a:ext cx="7848600" cy="0"/>
          </a:xfrm>
          <a:prstGeom prst="line">
            <a:avLst/>
          </a:prstGeom>
          <a:noFill/>
          <a:ln w="57150" cmpd="thinThick">
            <a:solidFill>
              <a:srgbClr val="FF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Tree>
  </p:cSld>
  <p:clrMapOvr>
    <a:masterClrMapping/>
  </p:clrMapOvr>
  <p:transition spd="med">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94" name="Text Box 1070"/>
          <p:cNvSpPr txBox="1">
            <a:spLocks noChangeArrowheads="1"/>
          </p:cNvSpPr>
          <p:nvPr/>
        </p:nvSpPr>
        <p:spPr bwMode="auto">
          <a:xfrm>
            <a:off x="762000" y="136525"/>
            <a:ext cx="8382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defRPr/>
            </a:pPr>
            <a:r>
              <a:rPr lang="es-CR" altLang="es-CR" sz="2000" i="1" smtClean="0">
                <a:solidFill>
                  <a:schemeClr val="tx2"/>
                </a:solidFill>
                <a:effectLst>
                  <a:outerShdw blurRad="38100" dist="38100" dir="2700000" algn="tl">
                    <a:srgbClr val="FFFFFF"/>
                  </a:outerShdw>
                </a:effectLst>
              </a:rPr>
              <a:t>Constitución y Legalmente se instaura el Sistema de Control y Fiscalización Superiores</a:t>
            </a:r>
          </a:p>
        </p:txBody>
      </p:sp>
      <p:grpSp>
        <p:nvGrpSpPr>
          <p:cNvPr id="9219" name="Group 1126"/>
          <p:cNvGrpSpPr>
            <a:grpSpLocks/>
          </p:cNvGrpSpPr>
          <p:nvPr/>
        </p:nvGrpSpPr>
        <p:grpSpPr bwMode="auto">
          <a:xfrm>
            <a:off x="990600" y="1066800"/>
            <a:ext cx="6781800" cy="5260975"/>
            <a:chOff x="624" y="672"/>
            <a:chExt cx="4272" cy="3314"/>
          </a:xfrm>
        </p:grpSpPr>
        <p:sp>
          <p:nvSpPr>
            <p:cNvPr id="9221" name="Text Box 1081"/>
            <p:cNvSpPr txBox="1">
              <a:spLocks noChangeArrowheads="1"/>
            </p:cNvSpPr>
            <p:nvPr/>
          </p:nvSpPr>
          <p:spPr bwMode="auto">
            <a:xfrm>
              <a:off x="624" y="1266"/>
              <a:ext cx="41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eaLnBrk="1" hangingPunct="1">
                <a:spcBef>
                  <a:spcPct val="50000"/>
                </a:spcBef>
              </a:pPr>
              <a:r>
                <a:rPr lang="es-CR" altLang="es-CR" sz="1800" b="1"/>
                <a:t>                           </a:t>
              </a:r>
              <a:r>
                <a:rPr lang="es-CR" altLang="es-CR" sz="1800" b="1">
                  <a:solidFill>
                    <a:schemeClr val="bg2"/>
                  </a:solidFill>
                </a:rPr>
                <a:t>Sistema de Control y Fiscalización Superiores</a:t>
              </a:r>
            </a:p>
          </p:txBody>
        </p:sp>
        <p:grpSp>
          <p:nvGrpSpPr>
            <p:cNvPr id="9222" name="Group 1073"/>
            <p:cNvGrpSpPr>
              <a:grpSpLocks/>
            </p:cNvGrpSpPr>
            <p:nvPr/>
          </p:nvGrpSpPr>
          <p:grpSpPr bwMode="auto">
            <a:xfrm>
              <a:off x="972" y="3233"/>
              <a:ext cx="3924" cy="753"/>
              <a:chOff x="894" y="2729"/>
              <a:chExt cx="3924" cy="873"/>
            </a:xfrm>
          </p:grpSpPr>
          <p:sp>
            <p:nvSpPr>
              <p:cNvPr id="9247" name="Rectangle 1074"/>
              <p:cNvSpPr>
                <a:spLocks noChangeArrowheads="1"/>
              </p:cNvSpPr>
              <p:nvPr/>
            </p:nvSpPr>
            <p:spPr bwMode="auto">
              <a:xfrm>
                <a:off x="1458" y="3125"/>
                <a:ext cx="3360" cy="475"/>
              </a:xfrm>
              <a:prstGeom prst="rect">
                <a:avLst/>
              </a:prstGeom>
              <a:gradFill rotWithShape="0">
                <a:gsLst>
                  <a:gs pos="0">
                    <a:srgbClr val="66FFCC"/>
                  </a:gs>
                  <a:gs pos="50000">
                    <a:srgbClr val="FFFFFF"/>
                  </a:gs>
                  <a:gs pos="100000">
                    <a:srgbClr val="66FFCC"/>
                  </a:gs>
                </a:gsLst>
                <a:lin ang="5400000" scaled="1"/>
              </a:gra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9248" name="Text Box 1075"/>
              <p:cNvSpPr txBox="1">
                <a:spLocks noChangeArrowheads="1"/>
              </p:cNvSpPr>
              <p:nvPr/>
            </p:nvSpPr>
            <p:spPr bwMode="auto">
              <a:xfrm>
                <a:off x="1506" y="3178"/>
                <a:ext cx="3264" cy="424"/>
              </a:xfrm>
              <a:prstGeom prst="rect">
                <a:avLst/>
              </a:prstGeom>
              <a:noFill/>
              <a:ln>
                <a:noFill/>
              </a:ln>
              <a:effectLst/>
              <a:extLst>
                <a:ext uri="{909E8E84-426E-40DD-AFC4-6F175D3DCCD1}">
                  <a14:hiddenFill xmlns:a14="http://schemas.microsoft.com/office/drawing/2010/main">
                    <a:gradFill rotWithShape="0">
                      <a:gsLst>
                        <a:gs pos="0">
                          <a:srgbClr val="FFFFFF"/>
                        </a:gs>
                        <a:gs pos="50000">
                          <a:srgbClr val="66FFCC"/>
                        </a:gs>
                        <a:gs pos="100000">
                          <a:srgbClr val="FFFFFF"/>
                        </a:gs>
                      </a:gsLst>
                      <a:lin ang="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eaLnBrk="1" hangingPunct="1">
                  <a:spcBef>
                    <a:spcPct val="50000"/>
                  </a:spcBef>
                </a:pPr>
                <a:r>
                  <a:rPr lang="es-CR" altLang="es-CR" sz="1600" b="1"/>
                  <a:t>Orientado a garantizar la legalidad y la eficiencia de los controles internos y del manejo de los fondos públicos</a:t>
                </a:r>
              </a:p>
            </p:txBody>
          </p:sp>
          <p:grpSp>
            <p:nvGrpSpPr>
              <p:cNvPr id="9249" name="Group 1076"/>
              <p:cNvGrpSpPr>
                <a:grpSpLocks/>
              </p:cNvGrpSpPr>
              <p:nvPr/>
            </p:nvGrpSpPr>
            <p:grpSpPr bwMode="auto">
              <a:xfrm>
                <a:off x="894" y="2729"/>
                <a:ext cx="576" cy="624"/>
                <a:chOff x="1056" y="3369"/>
                <a:chExt cx="576" cy="567"/>
              </a:xfrm>
            </p:grpSpPr>
            <p:sp>
              <p:nvSpPr>
                <p:cNvPr id="9250" name="Line 1077"/>
                <p:cNvSpPr>
                  <a:spLocks noChangeShapeType="1"/>
                </p:cNvSpPr>
                <p:nvPr/>
              </p:nvSpPr>
              <p:spPr bwMode="auto">
                <a:xfrm>
                  <a:off x="1056" y="3369"/>
                  <a:ext cx="0" cy="567"/>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9251" name="Line 1078"/>
                <p:cNvSpPr>
                  <a:spLocks noChangeShapeType="1"/>
                </p:cNvSpPr>
                <p:nvPr/>
              </p:nvSpPr>
              <p:spPr bwMode="auto">
                <a:xfrm>
                  <a:off x="1056" y="3936"/>
                  <a:ext cx="576" cy="0"/>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sp>
          <p:nvSpPr>
            <p:cNvPr id="9223" name="Rectangle 1079"/>
            <p:cNvSpPr>
              <a:spLocks noChangeArrowheads="1"/>
            </p:cNvSpPr>
            <p:nvPr/>
          </p:nvSpPr>
          <p:spPr bwMode="auto">
            <a:xfrm>
              <a:off x="960" y="1392"/>
              <a:ext cx="3840" cy="1987"/>
            </a:xfrm>
            <a:prstGeom prst="rect">
              <a:avLst/>
            </a:prstGeom>
            <a:gradFill rotWithShape="0">
              <a:gsLst>
                <a:gs pos="0">
                  <a:srgbClr val="FFFFFF"/>
                </a:gs>
                <a:gs pos="50000">
                  <a:srgbClr val="66FFCC"/>
                </a:gs>
                <a:gs pos="100000">
                  <a:srgbClr val="FFFFFF"/>
                </a:gs>
              </a:gsLst>
              <a:lin ang="0" scaled="1"/>
            </a:gra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9224" name="Rectangle 1080"/>
            <p:cNvSpPr>
              <a:spLocks noChangeArrowheads="1"/>
            </p:cNvSpPr>
            <p:nvPr/>
          </p:nvSpPr>
          <p:spPr bwMode="auto">
            <a:xfrm>
              <a:off x="960" y="1210"/>
              <a:ext cx="3840" cy="207"/>
            </a:xfrm>
            <a:prstGeom prst="rect">
              <a:avLst/>
            </a:prstGeom>
            <a:solidFill>
              <a:srgbClr val="FFFFCC"/>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9225" name="Line 1087"/>
            <p:cNvSpPr>
              <a:spLocks noChangeShapeType="1"/>
            </p:cNvSpPr>
            <p:nvPr/>
          </p:nvSpPr>
          <p:spPr bwMode="auto">
            <a:xfrm flipH="1" flipV="1">
              <a:off x="1584" y="3072"/>
              <a:ext cx="444" cy="5"/>
            </a:xfrm>
            <a:prstGeom prst="line">
              <a:avLst/>
            </a:prstGeom>
            <a:noFill/>
            <a:ln w="9525" cap="rnd">
              <a:solidFill>
                <a:srgbClr val="FF6600"/>
              </a:solidFill>
              <a:prstDash val="sysDot"/>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9226" name="Line 1088"/>
            <p:cNvSpPr>
              <a:spLocks noChangeShapeType="1"/>
            </p:cNvSpPr>
            <p:nvPr/>
          </p:nvSpPr>
          <p:spPr bwMode="auto">
            <a:xfrm rot="5400000" flipH="1">
              <a:off x="1881" y="2931"/>
              <a:ext cx="293" cy="0"/>
            </a:xfrm>
            <a:prstGeom prst="line">
              <a:avLst/>
            </a:prstGeom>
            <a:noFill/>
            <a:ln w="9525" cap="rnd">
              <a:solidFill>
                <a:srgbClr val="FF6600"/>
              </a:solidFill>
              <a:prstDash val="sysDot"/>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9227" name="Oval 1089"/>
            <p:cNvSpPr>
              <a:spLocks noChangeArrowheads="1"/>
            </p:cNvSpPr>
            <p:nvPr/>
          </p:nvSpPr>
          <p:spPr bwMode="auto">
            <a:xfrm>
              <a:off x="1008" y="2825"/>
              <a:ext cx="576" cy="455"/>
            </a:xfrm>
            <a:prstGeom prst="ellipse">
              <a:avLst/>
            </a:prstGeom>
            <a:solidFill>
              <a:srgbClr val="FFFFFF"/>
            </a:solidFill>
            <a:ln w="9525">
              <a:solidFill>
                <a:schemeClr val="bg2"/>
              </a:solidFill>
              <a:prstDash val="dash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es-CR" altLang="es-CR" sz="1400"/>
                <a:t>Órganos</a:t>
              </a:r>
            </a:p>
            <a:p>
              <a:pPr algn="ctr">
                <a:spcBef>
                  <a:spcPct val="0"/>
                </a:spcBef>
                <a:buSzTx/>
                <a:buFontTx/>
                <a:buNone/>
              </a:pPr>
              <a:r>
                <a:rPr lang="es-CR" altLang="es-CR" sz="1400"/>
                <a:t> de control</a:t>
              </a:r>
            </a:p>
          </p:txBody>
        </p:sp>
        <p:sp>
          <p:nvSpPr>
            <p:cNvPr id="9228" name="Line 1092"/>
            <p:cNvSpPr>
              <a:spLocks noChangeShapeType="1"/>
            </p:cNvSpPr>
            <p:nvPr/>
          </p:nvSpPr>
          <p:spPr bwMode="auto">
            <a:xfrm>
              <a:off x="2543" y="2561"/>
              <a:ext cx="793" cy="0"/>
            </a:xfrm>
            <a:prstGeom prst="line">
              <a:avLst/>
            </a:prstGeom>
            <a:noFill/>
            <a:ln w="3810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nvGrpSpPr>
            <p:cNvPr id="9229" name="Group 1093"/>
            <p:cNvGrpSpPr>
              <a:grpSpLocks/>
            </p:cNvGrpSpPr>
            <p:nvPr/>
          </p:nvGrpSpPr>
          <p:grpSpPr bwMode="auto">
            <a:xfrm>
              <a:off x="2044" y="1767"/>
              <a:ext cx="1700" cy="548"/>
              <a:chOff x="1584" y="2304"/>
              <a:chExt cx="2400" cy="768"/>
            </a:xfrm>
          </p:grpSpPr>
          <p:grpSp>
            <p:nvGrpSpPr>
              <p:cNvPr id="9243" name="Group 1094"/>
              <p:cNvGrpSpPr>
                <a:grpSpLocks/>
              </p:cNvGrpSpPr>
              <p:nvPr/>
            </p:nvGrpSpPr>
            <p:grpSpPr bwMode="auto">
              <a:xfrm>
                <a:off x="1584" y="2304"/>
                <a:ext cx="2400" cy="768"/>
                <a:chOff x="1584" y="2304"/>
                <a:chExt cx="2400" cy="768"/>
              </a:xfrm>
            </p:grpSpPr>
            <p:sp>
              <p:nvSpPr>
                <p:cNvPr id="9245" name="Line 1095"/>
                <p:cNvSpPr>
                  <a:spLocks noChangeShapeType="1"/>
                </p:cNvSpPr>
                <p:nvPr/>
              </p:nvSpPr>
              <p:spPr bwMode="auto">
                <a:xfrm>
                  <a:off x="1584" y="2304"/>
                  <a:ext cx="24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9246" name="Line 1096"/>
                <p:cNvSpPr>
                  <a:spLocks noChangeShapeType="1"/>
                </p:cNvSpPr>
                <p:nvPr/>
              </p:nvSpPr>
              <p:spPr bwMode="auto">
                <a:xfrm>
                  <a:off x="1584" y="2304"/>
                  <a:ext cx="0" cy="768"/>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sp>
            <p:nvSpPr>
              <p:cNvPr id="9244" name="Line 1097"/>
              <p:cNvSpPr>
                <a:spLocks noChangeShapeType="1"/>
              </p:cNvSpPr>
              <p:nvPr/>
            </p:nvSpPr>
            <p:spPr bwMode="auto">
              <a:xfrm>
                <a:off x="3984" y="2304"/>
                <a:ext cx="0" cy="768"/>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sp>
          <p:nvSpPr>
            <p:cNvPr id="9230" name="Text Box 1098"/>
            <p:cNvSpPr txBox="1">
              <a:spLocks noChangeArrowheads="1"/>
            </p:cNvSpPr>
            <p:nvPr/>
          </p:nvSpPr>
          <p:spPr bwMode="auto">
            <a:xfrm>
              <a:off x="984" y="1813"/>
              <a:ext cx="1056"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eaLnBrk="1" hangingPunct="1">
                <a:spcBef>
                  <a:spcPct val="50000"/>
                </a:spcBef>
              </a:pPr>
              <a:r>
                <a:rPr lang="es-CR" altLang="es-CR" sz="1600"/>
                <a:t>Control y rectoría</a:t>
              </a:r>
              <a:br>
                <a:rPr lang="es-CR" altLang="es-CR" sz="1600"/>
              </a:br>
              <a:r>
                <a:rPr lang="es-CR" altLang="es-CR" sz="1600"/>
                <a:t>Constitucional </a:t>
              </a:r>
              <a:endParaRPr lang="es-CR" altLang="es-CR" sz="1200"/>
            </a:p>
          </p:txBody>
        </p:sp>
        <p:sp>
          <p:nvSpPr>
            <p:cNvPr id="9231" name="Text Box 1099"/>
            <p:cNvSpPr txBox="1">
              <a:spLocks noChangeArrowheads="1"/>
            </p:cNvSpPr>
            <p:nvPr/>
          </p:nvSpPr>
          <p:spPr bwMode="auto">
            <a:xfrm>
              <a:off x="3744" y="1813"/>
              <a:ext cx="1056"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eaLnBrk="1" hangingPunct="1">
                <a:spcBef>
                  <a:spcPct val="50000"/>
                </a:spcBef>
              </a:pPr>
              <a:r>
                <a:rPr lang="es-CR" altLang="es-CR" sz="1600"/>
                <a:t>Control y rectoría</a:t>
              </a:r>
              <a:br>
                <a:rPr lang="es-CR" altLang="es-CR" sz="1600"/>
              </a:br>
              <a:r>
                <a:rPr lang="es-CR" altLang="es-CR" sz="1600"/>
                <a:t>Constitucional</a:t>
              </a:r>
              <a:endParaRPr lang="es-CR" altLang="es-CR" sz="1200"/>
            </a:p>
          </p:txBody>
        </p:sp>
        <p:sp>
          <p:nvSpPr>
            <p:cNvPr id="9232" name="Text Box 1100"/>
            <p:cNvSpPr txBox="1">
              <a:spLocks noChangeArrowheads="1"/>
            </p:cNvSpPr>
            <p:nvPr/>
          </p:nvSpPr>
          <p:spPr bwMode="auto">
            <a:xfrm>
              <a:off x="2400" y="2549"/>
              <a:ext cx="1056"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eaLnBrk="1" hangingPunct="1">
                <a:spcBef>
                  <a:spcPct val="50000"/>
                </a:spcBef>
              </a:pPr>
              <a:r>
                <a:rPr lang="es-CR" altLang="es-CR" sz="1600"/>
                <a:t>Auditoría,</a:t>
              </a:r>
              <a:br>
                <a:rPr lang="es-CR" altLang="es-CR" sz="1600"/>
              </a:br>
              <a:r>
                <a:rPr lang="es-CR" altLang="es-CR" sz="1600"/>
                <a:t>asesoría y advertencia</a:t>
              </a:r>
            </a:p>
          </p:txBody>
        </p:sp>
        <p:sp>
          <p:nvSpPr>
            <p:cNvPr id="9233" name="Rectangle 1102"/>
            <p:cNvSpPr>
              <a:spLocks noChangeArrowheads="1"/>
            </p:cNvSpPr>
            <p:nvPr/>
          </p:nvSpPr>
          <p:spPr bwMode="auto">
            <a:xfrm>
              <a:off x="1540" y="2312"/>
              <a:ext cx="1008" cy="456"/>
            </a:xfrm>
            <a:prstGeom prst="rect">
              <a:avLst/>
            </a:prstGeom>
            <a:solidFill>
              <a:srgbClr val="FFFFFF"/>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es-CR" altLang="es-CR" sz="1800"/>
                <a:t>Administración</a:t>
              </a:r>
            </a:p>
            <a:p>
              <a:pPr algn="ctr">
                <a:spcBef>
                  <a:spcPct val="0"/>
                </a:spcBef>
                <a:buSzTx/>
                <a:buFontTx/>
                <a:buNone/>
              </a:pPr>
              <a:r>
                <a:rPr lang="es-CR" altLang="es-CR" sz="1000"/>
                <a:t>-INTERNO-</a:t>
              </a:r>
            </a:p>
          </p:txBody>
        </p:sp>
        <p:sp>
          <p:nvSpPr>
            <p:cNvPr id="9234" name="Rectangle 1105"/>
            <p:cNvSpPr>
              <a:spLocks noChangeArrowheads="1"/>
            </p:cNvSpPr>
            <p:nvPr/>
          </p:nvSpPr>
          <p:spPr bwMode="auto">
            <a:xfrm>
              <a:off x="3240" y="2312"/>
              <a:ext cx="1008" cy="456"/>
            </a:xfrm>
            <a:prstGeom prst="rect">
              <a:avLst/>
            </a:prstGeom>
            <a:solidFill>
              <a:srgbClr val="FFFFFF"/>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9235" name="Text Box 1106"/>
            <p:cNvSpPr txBox="1">
              <a:spLocks noChangeArrowheads="1"/>
            </p:cNvSpPr>
            <p:nvPr/>
          </p:nvSpPr>
          <p:spPr bwMode="auto">
            <a:xfrm>
              <a:off x="3216" y="2382"/>
              <a:ext cx="1104" cy="3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eaLnBrk="1" hangingPunct="1">
                <a:spcBef>
                  <a:spcPct val="50000"/>
                </a:spcBef>
              </a:pPr>
              <a:r>
                <a:rPr lang="es-CR" altLang="es-CR" sz="1600" b="1"/>
                <a:t>Auditoría Interna </a:t>
              </a:r>
              <a:r>
                <a:rPr lang="es-CR" altLang="es-CR" sz="1000"/>
                <a:t>-INTERNO</a:t>
              </a:r>
            </a:p>
          </p:txBody>
        </p:sp>
        <p:sp>
          <p:nvSpPr>
            <p:cNvPr id="9236" name="Rectangle 1108"/>
            <p:cNvSpPr>
              <a:spLocks noChangeArrowheads="1"/>
            </p:cNvSpPr>
            <p:nvPr/>
          </p:nvSpPr>
          <p:spPr bwMode="auto">
            <a:xfrm>
              <a:off x="2390" y="1515"/>
              <a:ext cx="1008" cy="456"/>
            </a:xfrm>
            <a:prstGeom prst="rect">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es-CR" altLang="es-CR" sz="2000"/>
                <a:t>Contraloría</a:t>
              </a:r>
            </a:p>
            <a:p>
              <a:pPr algn="ctr">
                <a:spcBef>
                  <a:spcPct val="0"/>
                </a:spcBef>
                <a:buSzTx/>
                <a:buFontTx/>
                <a:buNone/>
              </a:pPr>
              <a:r>
                <a:rPr lang="es-CR" altLang="es-CR" sz="2000"/>
                <a:t> General</a:t>
              </a:r>
            </a:p>
            <a:p>
              <a:pPr algn="ctr">
                <a:spcBef>
                  <a:spcPct val="0"/>
                </a:spcBef>
                <a:buSzTx/>
                <a:buFontTx/>
                <a:buNone/>
              </a:pPr>
              <a:r>
                <a:rPr lang="es-CR" altLang="es-CR" sz="900"/>
                <a:t>-EXTERNO-</a:t>
              </a:r>
            </a:p>
          </p:txBody>
        </p:sp>
        <p:grpSp>
          <p:nvGrpSpPr>
            <p:cNvPr id="9237" name="Group 1111"/>
            <p:cNvGrpSpPr>
              <a:grpSpLocks/>
            </p:cNvGrpSpPr>
            <p:nvPr/>
          </p:nvGrpSpPr>
          <p:grpSpPr bwMode="auto">
            <a:xfrm>
              <a:off x="3120" y="672"/>
              <a:ext cx="1728" cy="415"/>
              <a:chOff x="432" y="288"/>
              <a:chExt cx="1728" cy="481"/>
            </a:xfrm>
          </p:grpSpPr>
          <p:sp>
            <p:nvSpPr>
              <p:cNvPr id="9241" name="AutoShape 1112"/>
              <p:cNvSpPr>
                <a:spLocks noChangeArrowheads="1"/>
              </p:cNvSpPr>
              <p:nvPr/>
            </p:nvSpPr>
            <p:spPr bwMode="auto">
              <a:xfrm>
                <a:off x="432" y="288"/>
                <a:ext cx="1728" cy="480"/>
              </a:xfrm>
              <a:prstGeom prst="octagon">
                <a:avLst>
                  <a:gd name="adj" fmla="val 29287"/>
                </a:avLst>
              </a:prstGeom>
              <a:solidFill>
                <a:srgbClr val="C0C0C0"/>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9242" name="Text Box 1113"/>
              <p:cNvSpPr txBox="1">
                <a:spLocks noChangeArrowheads="1"/>
              </p:cNvSpPr>
              <p:nvPr/>
            </p:nvSpPr>
            <p:spPr bwMode="auto">
              <a:xfrm>
                <a:off x="459" y="345"/>
                <a:ext cx="1673" cy="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eaLnBrk="1" hangingPunct="1">
                  <a:spcBef>
                    <a:spcPct val="50000"/>
                  </a:spcBef>
                </a:pPr>
                <a:r>
                  <a:rPr lang="es-CR" altLang="es-CR" sz="1600" b="1"/>
                  <a:t>Asamblea Legislativa</a:t>
                </a:r>
                <a:br>
                  <a:rPr lang="es-CR" altLang="es-CR" sz="1600" b="1"/>
                </a:br>
                <a:r>
                  <a:rPr lang="es-CR" altLang="es-CR" sz="1600" b="1"/>
                  <a:t>-Función de control político-</a:t>
                </a:r>
              </a:p>
            </p:txBody>
          </p:sp>
        </p:grpSp>
        <p:grpSp>
          <p:nvGrpSpPr>
            <p:cNvPr id="9238" name="Group 1114"/>
            <p:cNvGrpSpPr>
              <a:grpSpLocks/>
            </p:cNvGrpSpPr>
            <p:nvPr/>
          </p:nvGrpSpPr>
          <p:grpSpPr bwMode="auto">
            <a:xfrm>
              <a:off x="2748" y="879"/>
              <a:ext cx="336" cy="290"/>
              <a:chOff x="2760" y="480"/>
              <a:chExt cx="336" cy="336"/>
            </a:xfrm>
          </p:grpSpPr>
          <p:sp>
            <p:nvSpPr>
              <p:cNvPr id="9239" name="Line 1115"/>
              <p:cNvSpPr>
                <a:spLocks noChangeShapeType="1"/>
              </p:cNvSpPr>
              <p:nvPr/>
            </p:nvSpPr>
            <p:spPr bwMode="auto">
              <a:xfrm>
                <a:off x="2760" y="480"/>
                <a:ext cx="0" cy="336"/>
              </a:xfrm>
              <a:prstGeom prst="line">
                <a:avLst/>
              </a:prstGeom>
              <a:noFill/>
              <a:ln w="9525">
                <a:solidFill>
                  <a:srgbClr val="FF66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9240" name="Line 1116"/>
              <p:cNvSpPr>
                <a:spLocks noChangeShapeType="1"/>
              </p:cNvSpPr>
              <p:nvPr/>
            </p:nvSpPr>
            <p:spPr bwMode="auto">
              <a:xfrm rot="-5400000">
                <a:off x="2928" y="312"/>
                <a:ext cx="0" cy="336"/>
              </a:xfrm>
              <a:prstGeom prst="line">
                <a:avLst/>
              </a:prstGeom>
              <a:noFill/>
              <a:ln w="9525">
                <a:solidFill>
                  <a:srgbClr val="FF66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sp>
        <p:nvSpPr>
          <p:cNvPr id="9220" name="Line 1121"/>
          <p:cNvSpPr>
            <a:spLocks noChangeShapeType="1"/>
          </p:cNvSpPr>
          <p:nvPr/>
        </p:nvSpPr>
        <p:spPr bwMode="auto">
          <a:xfrm>
            <a:off x="611188" y="836613"/>
            <a:ext cx="8320087" cy="0"/>
          </a:xfrm>
          <a:prstGeom prst="line">
            <a:avLst/>
          </a:prstGeom>
          <a:noFill/>
          <a:ln w="38100" cmpd="dbl">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C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1076"/>
          <p:cNvGrpSpPr>
            <a:grpSpLocks/>
          </p:cNvGrpSpPr>
          <p:nvPr/>
        </p:nvGrpSpPr>
        <p:grpSpPr bwMode="auto">
          <a:xfrm>
            <a:off x="684213" y="765175"/>
            <a:ext cx="7696200" cy="4953000"/>
            <a:chOff x="432" y="480"/>
            <a:chExt cx="4848" cy="3120"/>
          </a:xfrm>
        </p:grpSpPr>
        <p:grpSp>
          <p:nvGrpSpPr>
            <p:cNvPr id="10243" name="Group 1027"/>
            <p:cNvGrpSpPr>
              <a:grpSpLocks/>
            </p:cNvGrpSpPr>
            <p:nvPr/>
          </p:nvGrpSpPr>
          <p:grpSpPr bwMode="auto">
            <a:xfrm>
              <a:off x="1020" y="2729"/>
              <a:ext cx="3924" cy="871"/>
              <a:chOff x="1356" y="3288"/>
              <a:chExt cx="3924" cy="792"/>
            </a:xfrm>
          </p:grpSpPr>
          <p:grpSp>
            <p:nvGrpSpPr>
              <p:cNvPr id="10268" name="Group 1028"/>
              <p:cNvGrpSpPr>
                <a:grpSpLocks/>
              </p:cNvGrpSpPr>
              <p:nvPr/>
            </p:nvGrpSpPr>
            <p:grpSpPr bwMode="auto">
              <a:xfrm>
                <a:off x="1920" y="3648"/>
                <a:ext cx="3360" cy="432"/>
                <a:chOff x="1920" y="3648"/>
                <a:chExt cx="3360" cy="432"/>
              </a:xfrm>
            </p:grpSpPr>
            <p:sp>
              <p:nvSpPr>
                <p:cNvPr id="10272" name="Rectangle 1029"/>
                <p:cNvSpPr>
                  <a:spLocks noChangeArrowheads="1"/>
                </p:cNvSpPr>
                <p:nvPr/>
              </p:nvSpPr>
              <p:spPr bwMode="auto">
                <a:xfrm>
                  <a:off x="1920" y="3648"/>
                  <a:ext cx="3360" cy="432"/>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0273" name="Text Box 1030"/>
                <p:cNvSpPr txBox="1">
                  <a:spLocks noChangeArrowheads="1"/>
                </p:cNvSpPr>
                <p:nvPr/>
              </p:nvSpPr>
              <p:spPr bwMode="auto">
                <a:xfrm>
                  <a:off x="1968" y="3696"/>
                  <a:ext cx="3264" cy="33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s-CR" altLang="es-CR" sz="1600" b="1"/>
                    <a:t>Orientado a garantizar la legalidad y la eficiencia de los controles internos y del manejo de los fondos públicos</a:t>
                  </a:r>
                </a:p>
              </p:txBody>
            </p:sp>
          </p:grpSp>
          <p:grpSp>
            <p:nvGrpSpPr>
              <p:cNvPr id="10269" name="Group 1031"/>
              <p:cNvGrpSpPr>
                <a:grpSpLocks/>
              </p:cNvGrpSpPr>
              <p:nvPr/>
            </p:nvGrpSpPr>
            <p:grpSpPr bwMode="auto">
              <a:xfrm>
                <a:off x="1356" y="3288"/>
                <a:ext cx="576" cy="567"/>
                <a:chOff x="1056" y="3369"/>
                <a:chExt cx="576" cy="567"/>
              </a:xfrm>
            </p:grpSpPr>
            <p:sp>
              <p:nvSpPr>
                <p:cNvPr id="10270" name="Line 1032"/>
                <p:cNvSpPr>
                  <a:spLocks noChangeShapeType="1"/>
                </p:cNvSpPr>
                <p:nvPr/>
              </p:nvSpPr>
              <p:spPr bwMode="auto">
                <a:xfrm>
                  <a:off x="1056" y="3369"/>
                  <a:ext cx="0" cy="567"/>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0271" name="Line 1033"/>
                <p:cNvSpPr>
                  <a:spLocks noChangeShapeType="1"/>
                </p:cNvSpPr>
                <p:nvPr/>
              </p:nvSpPr>
              <p:spPr bwMode="auto">
                <a:xfrm>
                  <a:off x="1056" y="3936"/>
                  <a:ext cx="576" cy="0"/>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sp>
          <p:nvSpPr>
            <p:cNvPr id="10244" name="Rectangle 1034"/>
            <p:cNvSpPr>
              <a:spLocks noChangeArrowheads="1"/>
            </p:cNvSpPr>
            <p:nvPr/>
          </p:nvSpPr>
          <p:spPr bwMode="auto">
            <a:xfrm>
              <a:off x="432" y="672"/>
              <a:ext cx="4848" cy="2269"/>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grpSp>
          <p:nvGrpSpPr>
            <p:cNvPr id="10245" name="Group 1060"/>
            <p:cNvGrpSpPr>
              <a:grpSpLocks/>
            </p:cNvGrpSpPr>
            <p:nvPr/>
          </p:nvGrpSpPr>
          <p:grpSpPr bwMode="auto">
            <a:xfrm>
              <a:off x="960" y="2096"/>
              <a:ext cx="1360" cy="634"/>
              <a:chOff x="960" y="3024"/>
              <a:chExt cx="1360" cy="576"/>
            </a:xfrm>
          </p:grpSpPr>
          <p:sp>
            <p:nvSpPr>
              <p:cNvPr id="10266" name="AutoShape 1061"/>
              <p:cNvSpPr>
                <a:spLocks noChangeArrowheads="1"/>
              </p:cNvSpPr>
              <p:nvPr/>
            </p:nvSpPr>
            <p:spPr bwMode="auto">
              <a:xfrm>
                <a:off x="960" y="3024"/>
                <a:ext cx="1360" cy="576"/>
              </a:xfrm>
              <a:prstGeom prst="roundRect">
                <a:avLst>
                  <a:gd name="adj" fmla="val 16667"/>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0267" name="Text Box 1062"/>
              <p:cNvSpPr txBox="1">
                <a:spLocks noChangeArrowheads="1"/>
              </p:cNvSpPr>
              <p:nvPr/>
            </p:nvSpPr>
            <p:spPr bwMode="auto">
              <a:xfrm>
                <a:off x="992" y="3129"/>
                <a:ext cx="1296" cy="33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b="1">
                    <a:solidFill>
                      <a:schemeClr val="tx2"/>
                    </a:solidFill>
                  </a:rPr>
                  <a:t>ADMINISTRACIÓN ACTIVA</a:t>
                </a:r>
              </a:p>
            </p:txBody>
          </p:sp>
        </p:grpSp>
        <p:grpSp>
          <p:nvGrpSpPr>
            <p:cNvPr id="10246" name="Group 1063"/>
            <p:cNvGrpSpPr>
              <a:grpSpLocks/>
            </p:cNvGrpSpPr>
            <p:nvPr/>
          </p:nvGrpSpPr>
          <p:grpSpPr bwMode="auto">
            <a:xfrm>
              <a:off x="3368" y="2096"/>
              <a:ext cx="1360" cy="634"/>
              <a:chOff x="2832" y="3024"/>
              <a:chExt cx="1360" cy="576"/>
            </a:xfrm>
          </p:grpSpPr>
          <p:sp>
            <p:nvSpPr>
              <p:cNvPr id="10264" name="AutoShape 1064"/>
              <p:cNvSpPr>
                <a:spLocks noChangeArrowheads="1"/>
              </p:cNvSpPr>
              <p:nvPr/>
            </p:nvSpPr>
            <p:spPr bwMode="auto">
              <a:xfrm>
                <a:off x="2832" y="3024"/>
                <a:ext cx="1360" cy="576"/>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0265" name="Text Box 1065"/>
              <p:cNvSpPr txBox="1">
                <a:spLocks noChangeArrowheads="1"/>
              </p:cNvSpPr>
              <p:nvPr/>
            </p:nvSpPr>
            <p:spPr bwMode="auto">
              <a:xfrm>
                <a:off x="2936" y="3129"/>
                <a:ext cx="1152" cy="33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b="1">
                    <a:solidFill>
                      <a:schemeClr val="bg2"/>
                    </a:solidFill>
                  </a:rPr>
                  <a:t>AUDITORÍA</a:t>
                </a:r>
                <a:br>
                  <a:rPr lang="en-US" altLang="es-CR" sz="1600" b="1">
                    <a:solidFill>
                      <a:schemeClr val="bg2"/>
                    </a:solidFill>
                  </a:rPr>
                </a:br>
                <a:r>
                  <a:rPr lang="en-US" altLang="es-CR" sz="1600" b="1">
                    <a:solidFill>
                      <a:schemeClr val="bg2"/>
                    </a:solidFill>
                  </a:rPr>
                  <a:t>INTERNA</a:t>
                </a:r>
              </a:p>
            </p:txBody>
          </p:sp>
        </p:grpSp>
        <p:sp>
          <p:nvSpPr>
            <p:cNvPr id="10247" name="Rectangle 1035"/>
            <p:cNvSpPr>
              <a:spLocks noChangeArrowheads="1"/>
            </p:cNvSpPr>
            <p:nvPr/>
          </p:nvSpPr>
          <p:spPr bwMode="auto">
            <a:xfrm>
              <a:off x="432" y="480"/>
              <a:ext cx="4848" cy="317"/>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0248" name="Text Box 1036"/>
            <p:cNvSpPr txBox="1">
              <a:spLocks noChangeArrowheads="1"/>
            </p:cNvSpPr>
            <p:nvPr/>
          </p:nvSpPr>
          <p:spPr bwMode="auto">
            <a:xfrm>
              <a:off x="768" y="480"/>
              <a:ext cx="4176" cy="288"/>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s-CR" altLang="es-CR" sz="2400" b="1">
                  <a:solidFill>
                    <a:schemeClr val="bg2"/>
                  </a:solidFill>
                </a:rPr>
                <a:t>Sistema de Control y Fiscalización Superiores</a:t>
              </a:r>
            </a:p>
          </p:txBody>
        </p:sp>
        <p:grpSp>
          <p:nvGrpSpPr>
            <p:cNvPr id="10249" name="Group 1038"/>
            <p:cNvGrpSpPr>
              <a:grpSpLocks/>
            </p:cNvGrpSpPr>
            <p:nvPr/>
          </p:nvGrpSpPr>
          <p:grpSpPr bwMode="auto">
            <a:xfrm>
              <a:off x="1656" y="1252"/>
              <a:ext cx="2400" cy="844"/>
              <a:chOff x="1584" y="2304"/>
              <a:chExt cx="2400" cy="768"/>
            </a:xfrm>
          </p:grpSpPr>
          <p:grpSp>
            <p:nvGrpSpPr>
              <p:cNvPr id="10260" name="Group 1039"/>
              <p:cNvGrpSpPr>
                <a:grpSpLocks/>
              </p:cNvGrpSpPr>
              <p:nvPr/>
            </p:nvGrpSpPr>
            <p:grpSpPr bwMode="auto">
              <a:xfrm>
                <a:off x="1584" y="2304"/>
                <a:ext cx="2400" cy="768"/>
                <a:chOff x="1584" y="2304"/>
                <a:chExt cx="2400" cy="768"/>
              </a:xfrm>
            </p:grpSpPr>
            <p:sp>
              <p:nvSpPr>
                <p:cNvPr id="10262" name="Line 1040"/>
                <p:cNvSpPr>
                  <a:spLocks noChangeShapeType="1"/>
                </p:cNvSpPr>
                <p:nvPr/>
              </p:nvSpPr>
              <p:spPr bwMode="auto">
                <a:xfrm>
                  <a:off x="1584" y="2304"/>
                  <a:ext cx="24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0263" name="Line 1041"/>
                <p:cNvSpPr>
                  <a:spLocks noChangeShapeType="1"/>
                </p:cNvSpPr>
                <p:nvPr/>
              </p:nvSpPr>
              <p:spPr bwMode="auto">
                <a:xfrm>
                  <a:off x="1584" y="2304"/>
                  <a:ext cx="0" cy="768"/>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sp>
            <p:nvSpPr>
              <p:cNvPr id="10261" name="Line 1042"/>
              <p:cNvSpPr>
                <a:spLocks noChangeShapeType="1"/>
              </p:cNvSpPr>
              <p:nvPr/>
            </p:nvSpPr>
            <p:spPr bwMode="auto">
              <a:xfrm>
                <a:off x="3984" y="2304"/>
                <a:ext cx="0" cy="768"/>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grpSp>
        <p:grpSp>
          <p:nvGrpSpPr>
            <p:cNvPr id="10250" name="Group 1043"/>
            <p:cNvGrpSpPr>
              <a:grpSpLocks/>
            </p:cNvGrpSpPr>
            <p:nvPr/>
          </p:nvGrpSpPr>
          <p:grpSpPr bwMode="auto">
            <a:xfrm>
              <a:off x="2176" y="935"/>
              <a:ext cx="1360" cy="633"/>
              <a:chOff x="1224" y="2112"/>
              <a:chExt cx="1360" cy="576"/>
            </a:xfrm>
          </p:grpSpPr>
          <p:sp>
            <p:nvSpPr>
              <p:cNvPr id="10258" name="AutoShape 1044"/>
              <p:cNvSpPr>
                <a:spLocks noChangeArrowheads="1"/>
              </p:cNvSpPr>
              <p:nvPr/>
            </p:nvSpPr>
            <p:spPr bwMode="auto">
              <a:xfrm>
                <a:off x="1224" y="2112"/>
                <a:ext cx="1360" cy="576"/>
              </a:xfrm>
              <a:prstGeom prst="roundRect">
                <a:avLst>
                  <a:gd name="adj" fmla="val 16667"/>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endParaRPr lang="es-CR" altLang="es-CR"/>
              </a:p>
            </p:txBody>
          </p:sp>
          <p:sp>
            <p:nvSpPr>
              <p:cNvPr id="10259" name="Text Box 1045"/>
              <p:cNvSpPr txBox="1">
                <a:spLocks noChangeArrowheads="1"/>
              </p:cNvSpPr>
              <p:nvPr/>
            </p:nvSpPr>
            <p:spPr bwMode="auto">
              <a:xfrm>
                <a:off x="1316" y="2140"/>
                <a:ext cx="1176" cy="47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b="1">
                    <a:solidFill>
                      <a:schemeClr val="bg2"/>
                    </a:solidFill>
                  </a:rPr>
                  <a:t>CONTRALORÍA GENERAL DE LA REPÚBLICA</a:t>
                </a:r>
              </a:p>
            </p:txBody>
          </p:sp>
        </p:grpSp>
        <p:grpSp>
          <p:nvGrpSpPr>
            <p:cNvPr id="10251" name="Group 1053"/>
            <p:cNvGrpSpPr>
              <a:grpSpLocks/>
            </p:cNvGrpSpPr>
            <p:nvPr/>
          </p:nvGrpSpPr>
          <p:grpSpPr bwMode="auto">
            <a:xfrm>
              <a:off x="564" y="1443"/>
              <a:ext cx="4584" cy="597"/>
              <a:chOff x="552" y="2016"/>
              <a:chExt cx="4584" cy="543"/>
            </a:xfrm>
          </p:grpSpPr>
          <p:sp>
            <p:nvSpPr>
              <p:cNvPr id="10256" name="Text Box 1054"/>
              <p:cNvSpPr txBox="1">
                <a:spLocks noChangeArrowheads="1"/>
              </p:cNvSpPr>
              <p:nvPr/>
            </p:nvSpPr>
            <p:spPr bwMode="auto">
              <a:xfrm>
                <a:off x="552" y="2016"/>
                <a:ext cx="1056" cy="54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r">
                  <a:spcBef>
                    <a:spcPct val="50000"/>
                  </a:spcBef>
                </a:pPr>
                <a:r>
                  <a:rPr lang="es-CR" altLang="es-CR" sz="1600">
                    <a:solidFill>
                      <a:schemeClr val="bg2"/>
                    </a:solidFill>
                  </a:rPr>
                  <a:t>Control y rectoría</a:t>
                </a:r>
                <a:br>
                  <a:rPr lang="es-CR" altLang="es-CR" sz="1600">
                    <a:solidFill>
                      <a:schemeClr val="bg2"/>
                    </a:solidFill>
                  </a:rPr>
                </a:br>
                <a:r>
                  <a:rPr lang="es-CR" altLang="es-CR" sz="1600">
                    <a:solidFill>
                      <a:schemeClr val="bg2"/>
                    </a:solidFill>
                  </a:rPr>
                  <a:t>Constitucional </a:t>
                </a:r>
              </a:p>
              <a:p>
                <a:pPr algn="r">
                  <a:spcBef>
                    <a:spcPct val="50000"/>
                  </a:spcBef>
                </a:pPr>
                <a:r>
                  <a:rPr lang="es-CR" altLang="es-CR" sz="1600">
                    <a:solidFill>
                      <a:schemeClr val="bg2"/>
                    </a:solidFill>
                  </a:rPr>
                  <a:t>12 y 24 </a:t>
                </a:r>
                <a:r>
                  <a:rPr lang="es-CR" altLang="es-CR" sz="1200">
                    <a:solidFill>
                      <a:schemeClr val="bg2"/>
                    </a:solidFill>
                  </a:rPr>
                  <a:t>LOCGR</a:t>
                </a:r>
              </a:p>
            </p:txBody>
          </p:sp>
          <p:sp>
            <p:nvSpPr>
              <p:cNvPr id="10257" name="Text Box 1055"/>
              <p:cNvSpPr txBox="1">
                <a:spLocks noChangeArrowheads="1"/>
              </p:cNvSpPr>
              <p:nvPr/>
            </p:nvSpPr>
            <p:spPr bwMode="auto">
              <a:xfrm>
                <a:off x="4080" y="2016"/>
                <a:ext cx="1056" cy="54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spcBef>
                    <a:spcPct val="50000"/>
                  </a:spcBef>
                </a:pPr>
                <a:r>
                  <a:rPr lang="en-US" altLang="es-CR" sz="1600">
                    <a:solidFill>
                      <a:schemeClr val="bg2"/>
                    </a:solidFill>
                  </a:rPr>
                  <a:t>Control y rectoría</a:t>
                </a:r>
                <a:br>
                  <a:rPr lang="en-US" altLang="es-CR" sz="1600">
                    <a:solidFill>
                      <a:schemeClr val="bg2"/>
                    </a:solidFill>
                  </a:rPr>
                </a:br>
                <a:r>
                  <a:rPr lang="en-US" altLang="es-CR" sz="1600">
                    <a:solidFill>
                      <a:schemeClr val="bg2"/>
                    </a:solidFill>
                  </a:rPr>
                  <a:t>Constitucional</a:t>
                </a:r>
              </a:p>
              <a:p>
                <a:pPr>
                  <a:spcBef>
                    <a:spcPct val="50000"/>
                  </a:spcBef>
                </a:pPr>
                <a:r>
                  <a:rPr lang="en-US" altLang="es-CR" sz="1600">
                    <a:solidFill>
                      <a:schemeClr val="bg2"/>
                    </a:solidFill>
                  </a:rPr>
                  <a:t>12, 26 y 62 </a:t>
                </a:r>
                <a:r>
                  <a:rPr lang="en-US" altLang="es-CR" sz="1200">
                    <a:solidFill>
                      <a:schemeClr val="bg2"/>
                    </a:solidFill>
                  </a:rPr>
                  <a:t>LOCGR</a:t>
                </a:r>
              </a:p>
            </p:txBody>
          </p:sp>
        </p:grpSp>
        <p:sp>
          <p:nvSpPr>
            <p:cNvPr id="10252" name="Text Box 1066"/>
            <p:cNvSpPr txBox="1">
              <a:spLocks noChangeArrowheads="1"/>
            </p:cNvSpPr>
            <p:nvPr/>
          </p:nvSpPr>
          <p:spPr bwMode="auto">
            <a:xfrm>
              <a:off x="2016" y="2562"/>
              <a:ext cx="1776" cy="366"/>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anose="02020603050405020304" pitchFamily="18" charset="0"/>
                </a:defRPr>
              </a:lvl1pPr>
              <a:lvl2pPr marL="742950" indent="-285750">
                <a:defRPr sz="2800">
                  <a:solidFill>
                    <a:schemeClr val="tx1"/>
                  </a:solidFill>
                  <a:latin typeface="Times New Roman" panose="02020603050405020304" pitchFamily="18" charset="0"/>
                </a:defRPr>
              </a:lvl2pPr>
              <a:lvl3pPr marL="1143000" indent="-228600">
                <a:defRPr sz="2800">
                  <a:solidFill>
                    <a:schemeClr val="tx1"/>
                  </a:solidFill>
                  <a:latin typeface="Times New Roman" panose="02020603050405020304" pitchFamily="18" charset="0"/>
                </a:defRPr>
              </a:lvl3pPr>
              <a:lvl4pPr marL="1600200" indent="-228600">
                <a:defRPr sz="2800">
                  <a:solidFill>
                    <a:schemeClr val="tx1"/>
                  </a:solidFill>
                  <a:latin typeface="Times New Roman" panose="02020603050405020304" pitchFamily="18" charset="0"/>
                </a:defRPr>
              </a:lvl4pPr>
              <a:lvl5pPr marL="2057400" indent="-228600">
                <a:defRPr sz="28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defRPr>
              </a:lvl9pPr>
            </a:lstStyle>
            <a:p>
              <a:pPr algn="ctr">
                <a:spcBef>
                  <a:spcPct val="50000"/>
                </a:spcBef>
              </a:pPr>
              <a:r>
                <a:rPr lang="en-US" altLang="es-CR" sz="1600">
                  <a:solidFill>
                    <a:schemeClr val="bg2"/>
                  </a:solidFill>
                </a:rPr>
                <a:t/>
              </a:r>
              <a:br>
                <a:rPr lang="en-US" altLang="es-CR" sz="1600">
                  <a:solidFill>
                    <a:schemeClr val="bg2"/>
                  </a:solidFill>
                </a:rPr>
              </a:br>
              <a:endParaRPr lang="en-US" altLang="es-CR" sz="1600">
                <a:solidFill>
                  <a:schemeClr val="bg2"/>
                </a:solidFill>
              </a:endParaRPr>
            </a:p>
          </p:txBody>
        </p:sp>
        <p:sp>
          <p:nvSpPr>
            <p:cNvPr id="10253" name="Line 1067"/>
            <p:cNvSpPr>
              <a:spLocks noChangeShapeType="1"/>
            </p:cNvSpPr>
            <p:nvPr/>
          </p:nvSpPr>
          <p:spPr bwMode="auto">
            <a:xfrm>
              <a:off x="2304" y="2448"/>
              <a:ext cx="1077" cy="0"/>
            </a:xfrm>
            <a:prstGeom prst="line">
              <a:avLst/>
            </a:prstGeom>
            <a:noFill/>
            <a:ln w="3810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R"/>
            </a:p>
          </p:txBody>
        </p:sp>
        <p:sp>
          <p:nvSpPr>
            <p:cNvPr id="10254" name="AutoShape 1057"/>
            <p:cNvSpPr>
              <a:spLocks noChangeArrowheads="1"/>
            </p:cNvSpPr>
            <p:nvPr/>
          </p:nvSpPr>
          <p:spPr bwMode="auto">
            <a:xfrm>
              <a:off x="2304" y="1152"/>
              <a:ext cx="2736" cy="1296"/>
            </a:xfrm>
            <a:prstGeom prst="wedgeRectCallout">
              <a:avLst>
                <a:gd name="adj1" fmla="val -52778"/>
                <a:gd name="adj2" fmla="val 59106"/>
              </a:avLst>
            </a:prstGeom>
            <a:gradFill rotWithShape="0">
              <a:gsLst>
                <a:gs pos="0">
                  <a:srgbClr val="66FFCC"/>
                </a:gs>
                <a:gs pos="50000">
                  <a:srgbClr val="FFFFFF"/>
                </a:gs>
                <a:gs pos="100000">
                  <a:srgbClr val="66FFCC"/>
                </a:gs>
              </a:gsLst>
              <a:lin ang="5400000" scaled="1"/>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762000">
                <a:spcBef>
                  <a:spcPct val="20000"/>
                </a:spcBef>
                <a:buSzPct val="100000"/>
                <a:buChar char="•"/>
                <a:defRPr sz="3200">
                  <a:solidFill>
                    <a:schemeClr val="tx1"/>
                  </a:solidFill>
                  <a:latin typeface="Times New Roman" panose="02020603050405020304" pitchFamily="18" charset="0"/>
                </a:defRPr>
              </a:lvl1pPr>
              <a:lvl2pPr marL="571500" indent="-285750" defTabSz="762000">
                <a:spcBef>
                  <a:spcPct val="20000"/>
                </a:spcBef>
                <a:buSzPct val="100000"/>
                <a:buChar char="–"/>
                <a:defRPr sz="2800">
                  <a:solidFill>
                    <a:schemeClr val="tx1"/>
                  </a:solidFill>
                  <a:latin typeface="Times New Roman" panose="02020603050405020304" pitchFamily="18" charset="0"/>
                </a:defRPr>
              </a:lvl2pPr>
              <a:lvl3pPr marL="1143000" indent="-228600" defTabSz="762000">
                <a:spcBef>
                  <a:spcPct val="20000"/>
                </a:spcBef>
                <a:buSzPct val="100000"/>
                <a:buChar char="•"/>
                <a:defRPr sz="2400">
                  <a:solidFill>
                    <a:schemeClr val="tx1"/>
                  </a:solidFill>
                  <a:latin typeface="Times New Roman" panose="02020603050405020304" pitchFamily="18" charset="0"/>
                </a:defRPr>
              </a:lvl3pPr>
              <a:lvl4pPr marL="1714500" indent="-228600" defTabSz="762000">
                <a:spcBef>
                  <a:spcPct val="20000"/>
                </a:spcBef>
                <a:buSzPct val="100000"/>
                <a:buChar char="–"/>
                <a:defRPr sz="2000">
                  <a:solidFill>
                    <a:schemeClr val="tx1"/>
                  </a:solidFill>
                  <a:latin typeface="Times New Roman" panose="02020603050405020304" pitchFamily="18" charset="0"/>
                </a:defRPr>
              </a:lvl4pPr>
              <a:lvl5pPr marL="2286000" indent="-228600" defTabSz="762000">
                <a:spcBef>
                  <a:spcPct val="20000"/>
                </a:spcBef>
                <a:buSzPct val="100000"/>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endParaRPr lang="es-ES" altLang="es-CR" sz="2800">
                <a:solidFill>
                  <a:schemeClr val="tx2"/>
                </a:solidFill>
              </a:endParaRPr>
            </a:p>
          </p:txBody>
        </p:sp>
        <p:sp>
          <p:nvSpPr>
            <p:cNvPr id="178210" name="Text Box 1058"/>
            <p:cNvSpPr txBox="1">
              <a:spLocks noChangeArrowheads="1"/>
            </p:cNvSpPr>
            <p:nvPr/>
          </p:nvSpPr>
          <p:spPr bwMode="auto">
            <a:xfrm>
              <a:off x="2412" y="1152"/>
              <a:ext cx="2628" cy="1269"/>
            </a:xfrm>
            <a:prstGeom prst="rect">
              <a:avLst/>
            </a:prstGeom>
            <a:noFill/>
            <a:ln>
              <a:noFill/>
            </a:ln>
            <a:effectLst/>
            <a:extLst>
              <a:ext uri="{909E8E84-426E-40DD-AFC4-6F175D3DCCD1}">
                <a14:hiddenFill xmlns:a14="http://schemas.microsoft.com/office/drawing/2010/main">
                  <a:gradFill rotWithShape="0">
                    <a:gsLst>
                      <a:gs pos="0">
                        <a:schemeClr val="bg1"/>
                      </a:gs>
                      <a:gs pos="50000">
                        <a:srgbClr val="FFFFFF"/>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just">
                <a:defRPr/>
              </a:pPr>
              <a:r>
                <a:rPr lang="es-CR" altLang="es-CR" sz="1800" u="sng" smtClean="0">
                  <a:solidFill>
                    <a:schemeClr val="tx2"/>
                  </a:solidFill>
                </a:rPr>
                <a:t>Responsable directo por el Sistema de Control Interno.</a:t>
              </a:r>
            </a:p>
            <a:p>
              <a:pPr algn="just">
                <a:defRPr/>
              </a:pPr>
              <a:r>
                <a:rPr lang="es-CR" altLang="es-CR" sz="1800" smtClean="0">
                  <a:solidFill>
                    <a:schemeClr val="tx2"/>
                  </a:solidFill>
                </a:rPr>
                <a:t>Jerarcas, titulares subordinados principales responsables de diseñar, implantar, mantener, perfeccionar y evaluar los controles que aseguren la legalidad y el éxito en su gestión</a:t>
              </a:r>
              <a:endParaRPr lang="es-ES" altLang="es-CR" sz="1800" smtClean="0">
                <a:solidFill>
                  <a:schemeClr val="tx2"/>
                </a:solidFill>
              </a:endParaRPr>
            </a:p>
          </p:txBody>
        </p:sp>
      </p:gr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isco de 3½ (A:)">
  <a:themeElements>
    <a:clrScheme name="">
      <a:dk1>
        <a:srgbClr val="000000"/>
      </a:dk1>
      <a:lt1>
        <a:srgbClr val="00DFCA"/>
      </a:lt1>
      <a:dk2>
        <a:srgbClr val="000000"/>
      </a:dk2>
      <a:lt2>
        <a:srgbClr val="919191"/>
      </a:lt2>
      <a:accent1>
        <a:srgbClr val="618FFD"/>
      </a:accent1>
      <a:accent2>
        <a:srgbClr val="00AE00"/>
      </a:accent2>
      <a:accent3>
        <a:srgbClr val="AAECE1"/>
      </a:accent3>
      <a:accent4>
        <a:srgbClr val="000000"/>
      </a:accent4>
      <a:accent5>
        <a:srgbClr val="B7C6FE"/>
      </a:accent5>
      <a:accent6>
        <a:srgbClr val="009D00"/>
      </a:accent6>
      <a:hlink>
        <a:srgbClr val="FC0128"/>
      </a:hlink>
      <a:folHlink>
        <a:srgbClr val="CECECE"/>
      </a:folHlink>
    </a:clrScheme>
    <a:fontScheme name="Disco de 3½ (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_tradnl" altLang="es-CR"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_tradnl" altLang="es-CR"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isco de 3½ (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co de 3½ (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co de 3½ (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co de 3½ (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co de 3½ (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co de 3½ (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co de 3½ (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00279F"/>
    </a:lt1>
    <a:dk2>
      <a:srgbClr val="000000"/>
    </a:dk2>
    <a:lt2>
      <a:srgbClr val="919191"/>
    </a:lt2>
    <a:accent1>
      <a:srgbClr val="618FFD"/>
    </a:accent1>
    <a:accent2>
      <a:srgbClr val="00AE00"/>
    </a:accent2>
    <a:accent3>
      <a:srgbClr val="AAACCD"/>
    </a:accent3>
    <a:accent4>
      <a:srgbClr val="000000"/>
    </a:accent4>
    <a:accent5>
      <a:srgbClr val="B7C6FE"/>
    </a:accent5>
    <a:accent6>
      <a:srgbClr val="009D00"/>
    </a:accent6>
    <a:hlink>
      <a:srgbClr val="FC0128"/>
    </a:hlink>
    <a:folHlink>
      <a:srgbClr val="CECECE"/>
    </a:folHlink>
  </a:clrScheme>
</a:themeOverride>
</file>

<file path=ppt/theme/themeOverride2.xml><?xml version="1.0" encoding="utf-8"?>
<a:themeOverride xmlns:a="http://schemas.openxmlformats.org/drawingml/2006/main">
  <a:clrScheme name="">
    <a:dk1>
      <a:srgbClr val="000000"/>
    </a:dk1>
    <a:lt1>
      <a:srgbClr val="00279F"/>
    </a:lt1>
    <a:dk2>
      <a:srgbClr val="000000"/>
    </a:dk2>
    <a:lt2>
      <a:srgbClr val="919191"/>
    </a:lt2>
    <a:accent1>
      <a:srgbClr val="618FFD"/>
    </a:accent1>
    <a:accent2>
      <a:srgbClr val="00AE00"/>
    </a:accent2>
    <a:accent3>
      <a:srgbClr val="AAACCD"/>
    </a:accent3>
    <a:accent4>
      <a:srgbClr val="000000"/>
    </a:accent4>
    <a:accent5>
      <a:srgbClr val="B7C6FE"/>
    </a:accent5>
    <a:accent6>
      <a:srgbClr val="009D00"/>
    </a:accent6>
    <a:hlink>
      <a:srgbClr val="FC0128"/>
    </a:hlink>
    <a:folHlink>
      <a:srgbClr val="CECECE"/>
    </a:folHlink>
  </a:clrScheme>
</a:themeOverride>
</file>

<file path=ppt/theme/themeOverride3.xml><?xml version="1.0" encoding="utf-8"?>
<a:themeOverride xmlns:a="http://schemas.openxmlformats.org/drawingml/2006/main">
  <a:clrScheme name="">
    <a:dk1>
      <a:srgbClr val="000000"/>
    </a:dk1>
    <a:lt1>
      <a:srgbClr val="00DFCA"/>
    </a:lt1>
    <a:dk2>
      <a:srgbClr val="000000"/>
    </a:dk2>
    <a:lt2>
      <a:srgbClr val="919191"/>
    </a:lt2>
    <a:accent1>
      <a:srgbClr val="618FFD"/>
    </a:accent1>
    <a:accent2>
      <a:srgbClr val="00AE00"/>
    </a:accent2>
    <a:accent3>
      <a:srgbClr val="AAECE1"/>
    </a:accent3>
    <a:accent4>
      <a:srgbClr val="000000"/>
    </a:accent4>
    <a:accent5>
      <a:srgbClr val="B7C6FE"/>
    </a:accent5>
    <a:accent6>
      <a:srgbClr val="009D00"/>
    </a:accent6>
    <a:hlink>
      <a:srgbClr val="FC0128"/>
    </a:hlink>
    <a:folHlink>
      <a:srgbClr val="CECECE"/>
    </a:folHlink>
  </a:clrScheme>
</a:themeOverride>
</file>

<file path=ppt/theme/themeOverride4.xml><?xml version="1.0" encoding="utf-8"?>
<a:themeOverride xmlns:a="http://schemas.openxmlformats.org/drawingml/2006/main">
  <a:clrScheme name="">
    <a:dk1>
      <a:srgbClr val="000000"/>
    </a:dk1>
    <a:lt1>
      <a:srgbClr val="00DFCA"/>
    </a:lt1>
    <a:dk2>
      <a:srgbClr val="000000"/>
    </a:dk2>
    <a:lt2>
      <a:srgbClr val="919191"/>
    </a:lt2>
    <a:accent1>
      <a:srgbClr val="618FFD"/>
    </a:accent1>
    <a:accent2>
      <a:srgbClr val="00AE00"/>
    </a:accent2>
    <a:accent3>
      <a:srgbClr val="AAECE1"/>
    </a:accent3>
    <a:accent4>
      <a:srgbClr val="000000"/>
    </a:accent4>
    <a:accent5>
      <a:srgbClr val="B7C6FE"/>
    </a:accent5>
    <a:accent6>
      <a:srgbClr val="009D00"/>
    </a:accent6>
    <a:hlink>
      <a:srgbClr val="FC0128"/>
    </a:hlink>
    <a:folHlink>
      <a:srgbClr val="CECECE"/>
    </a:folHlink>
  </a:clrScheme>
</a:themeOverride>
</file>

<file path=ppt/theme/themeOverride5.xml><?xml version="1.0" encoding="utf-8"?>
<a:themeOverride xmlns:a="http://schemas.openxmlformats.org/drawingml/2006/main">
  <a:clrScheme name="">
    <a:dk1>
      <a:srgbClr val="000000"/>
    </a:dk1>
    <a:lt1>
      <a:srgbClr val="00DFCA"/>
    </a:lt1>
    <a:dk2>
      <a:srgbClr val="000000"/>
    </a:dk2>
    <a:lt2>
      <a:srgbClr val="919191"/>
    </a:lt2>
    <a:accent1>
      <a:srgbClr val="618FFD"/>
    </a:accent1>
    <a:accent2>
      <a:srgbClr val="00AE00"/>
    </a:accent2>
    <a:accent3>
      <a:srgbClr val="AAECE1"/>
    </a:accent3>
    <a:accent4>
      <a:srgbClr val="000000"/>
    </a:accent4>
    <a:accent5>
      <a:srgbClr val="B7C6FE"/>
    </a:accent5>
    <a:accent6>
      <a:srgbClr val="009D00"/>
    </a:accent6>
    <a:hlink>
      <a:srgbClr val="FC0128"/>
    </a:hlink>
    <a:folHlink>
      <a:srgbClr val="CECECE"/>
    </a:folHlink>
  </a:clrScheme>
</a:themeOverride>
</file>

<file path=docProps/app.xml><?xml version="1.0" encoding="utf-8"?>
<Properties xmlns="http://schemas.openxmlformats.org/officeDocument/2006/extended-properties" xmlns:vt="http://schemas.openxmlformats.org/officeDocument/2006/docPropsVTypes">
  <Template/>
  <TotalTime>4142</TotalTime>
  <Pages>83</Pages>
  <Words>3138</Words>
  <Application>Microsoft Office PowerPoint</Application>
  <PresentationFormat>Presentación en pantalla (4:3)</PresentationFormat>
  <Paragraphs>419</Paragraphs>
  <Slides>41</Slides>
  <Notes>5</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41</vt:i4>
      </vt:variant>
    </vt:vector>
  </HeadingPairs>
  <TitlesOfParts>
    <vt:vector size="48" baseType="lpstr">
      <vt:lpstr>Times New Roman</vt:lpstr>
      <vt:lpstr>Arial</vt:lpstr>
      <vt:lpstr>Wingdings</vt:lpstr>
      <vt:lpstr>Verdana</vt:lpstr>
      <vt:lpstr>Monotype Sorts</vt:lpstr>
      <vt:lpstr>Disco de 3½ (A:)</vt:lpstr>
      <vt:lpstr>Galería de imágenes de Microsoft</vt:lpstr>
      <vt:lpstr>La Ley General de Control Interno y el Manual de normas relacionadas</vt:lpstr>
      <vt:lpstr>Presentación de PowerPoint</vt:lpstr>
      <vt:lpstr>Presentación de PowerPoint</vt:lpstr>
      <vt:lpstr>Elementos de la evolución del concepto control</vt:lpstr>
      <vt:lpstr>¿Para qué el control?</vt:lpstr>
      <vt:lpstr>Tendencias de esa evolución en el bloque de legalidad y en la sociedad</vt:lpstr>
      <vt:lpstr>Concepto del Control, visto desde el punto de vista de quién lo ejerce - interno y externo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ORDENAMIENTO DE CONTROL Y FISCALIZACIÓN SUPERIORES DE LA HACIENDA PÚBLICA</dc:title>
  <dc:creator>CONTRALORIA GENERAL DE LA REPUBLICA</dc:creator>
  <cp:lastModifiedBy>Luis Humberto Perez Gonzalez</cp:lastModifiedBy>
  <cp:revision>301</cp:revision>
  <cp:lastPrinted>1601-01-01T00:00:00Z</cp:lastPrinted>
  <dcterms:created xsi:type="dcterms:W3CDTF">1996-10-24T16:13:42Z</dcterms:created>
  <dcterms:modified xsi:type="dcterms:W3CDTF">2017-05-16T15:48:42Z</dcterms:modified>
</cp:coreProperties>
</file>